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 id="281" r:id="rId25"/>
    <p:sldId id="280"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0AACF7-F795-4BEB-8F5C-F02378DBEF6A}" type="datetimeFigureOut">
              <a:rPr lang="en-IN" smtClean="0"/>
              <a:t>13-01-2023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ECD449-7D11-4F14-B51C-85DA805E1CC7}" type="slidenum">
              <a:rPr lang="en-IN" smtClean="0"/>
              <a:t>‹#›</a:t>
            </a:fld>
            <a:endParaRPr lang="en-IN"/>
          </a:p>
        </p:txBody>
      </p:sp>
    </p:spTree>
    <p:extLst>
      <p:ext uri="{BB962C8B-B14F-4D97-AF65-F5344CB8AC3E}">
        <p14:creationId xmlns:p14="http://schemas.microsoft.com/office/powerpoint/2010/main" val="313455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9ECD449-7D11-4F14-B51C-85DA805E1CC7}" type="slidenum">
              <a:rPr lang="en-IN" smtClean="0"/>
              <a:t>21</a:t>
            </a:fld>
            <a:endParaRPr lang="en-IN"/>
          </a:p>
        </p:txBody>
      </p:sp>
    </p:spTree>
    <p:extLst>
      <p:ext uri="{BB962C8B-B14F-4D97-AF65-F5344CB8AC3E}">
        <p14:creationId xmlns:p14="http://schemas.microsoft.com/office/powerpoint/2010/main" val="84068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14861BE-F11C-441D-853F-066D32E49EB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193076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14861BE-F11C-441D-853F-066D32E49EB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3594506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14861BE-F11C-441D-853F-066D32E49EB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388340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14861BE-F11C-441D-853F-066D32E49EB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191858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861BE-F11C-441D-853F-066D32E49EB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3865865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14861BE-F11C-441D-853F-066D32E49EB4}"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2329567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14861BE-F11C-441D-853F-066D32E49EB4}"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349672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14861BE-F11C-441D-853F-066D32E49EB4}"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4248200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861BE-F11C-441D-853F-066D32E49EB4}"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167967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861BE-F11C-441D-853F-066D32E49EB4}"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245825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861BE-F11C-441D-853F-066D32E49EB4}"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2D25D9-44E0-4504-9B84-636876063C30}" type="slidenum">
              <a:rPr lang="en-IN" smtClean="0"/>
              <a:t>‹#›</a:t>
            </a:fld>
            <a:endParaRPr lang="en-IN"/>
          </a:p>
        </p:txBody>
      </p:sp>
    </p:spTree>
    <p:extLst>
      <p:ext uri="{BB962C8B-B14F-4D97-AF65-F5344CB8AC3E}">
        <p14:creationId xmlns:p14="http://schemas.microsoft.com/office/powerpoint/2010/main" val="3319997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861BE-F11C-441D-853F-066D32E49EB4}" type="datetimeFigureOut">
              <a:rPr lang="en-IN" smtClean="0"/>
              <a:t>13-01-2023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D25D9-44E0-4504-9B84-636876063C30}" type="slidenum">
              <a:rPr lang="en-IN" smtClean="0"/>
              <a:t>‹#›</a:t>
            </a:fld>
            <a:endParaRPr lang="en-IN"/>
          </a:p>
        </p:txBody>
      </p:sp>
    </p:spTree>
    <p:extLst>
      <p:ext uri="{BB962C8B-B14F-4D97-AF65-F5344CB8AC3E}">
        <p14:creationId xmlns:p14="http://schemas.microsoft.com/office/powerpoint/2010/main" val="3497113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Legal system for Business</a:t>
            </a:r>
            <a:endParaRPr lang="en-IN" sz="5400" b="1" dirty="0"/>
          </a:p>
        </p:txBody>
      </p:sp>
      <p:sp>
        <p:nvSpPr>
          <p:cNvPr id="3" name="Subtitle 2"/>
          <p:cNvSpPr>
            <a:spLocks noGrp="1"/>
          </p:cNvSpPr>
          <p:nvPr>
            <p:ph type="subTitle" idx="1"/>
          </p:nvPr>
        </p:nvSpPr>
        <p:spPr>
          <a:xfrm>
            <a:off x="1115616" y="476672"/>
            <a:ext cx="6400800" cy="504056"/>
          </a:xfrm>
        </p:spPr>
        <p:txBody>
          <a:bodyPr>
            <a:normAutofit fontScale="92500" lnSpcReduction="10000"/>
          </a:bodyPr>
          <a:lstStyle/>
          <a:p>
            <a:endParaRPr lang="en-IN" dirty="0"/>
          </a:p>
        </p:txBody>
      </p:sp>
    </p:spTree>
    <p:extLst>
      <p:ext uri="{BB962C8B-B14F-4D97-AF65-F5344CB8AC3E}">
        <p14:creationId xmlns:p14="http://schemas.microsoft.com/office/powerpoint/2010/main" val="2681817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Agreement</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395536" y="1196752"/>
            <a:ext cx="8229600" cy="5030019"/>
          </a:xfrm>
        </p:spPr>
        <p:txBody>
          <a:bodyPr>
            <a:noAutofit/>
          </a:bodyPr>
          <a:lstStyle/>
          <a:p>
            <a:r>
              <a:rPr lang="en-US" sz="2800" dirty="0" smtClean="0">
                <a:latin typeface="Times New Roman" pitchFamily="18" charset="0"/>
                <a:cs typeface="Times New Roman" pitchFamily="18" charset="0"/>
              </a:rPr>
              <a:t>An agreement is a promise between two entities creating mutual obligations by law.</a:t>
            </a:r>
          </a:p>
          <a:p>
            <a:r>
              <a:rPr lang="en-IN" sz="2800" dirty="0" smtClean="0">
                <a:solidFill>
                  <a:srgbClr val="C00000"/>
                </a:solidFill>
                <a:latin typeface="Times New Roman" pitchFamily="18" charset="0"/>
                <a:cs typeface="Times New Roman" pitchFamily="18" charset="0"/>
              </a:rPr>
              <a:t>Section </a:t>
            </a:r>
            <a:r>
              <a:rPr lang="en-IN" sz="2800" dirty="0">
                <a:solidFill>
                  <a:srgbClr val="C00000"/>
                </a:solidFill>
                <a:latin typeface="Times New Roman" pitchFamily="18" charset="0"/>
                <a:cs typeface="Times New Roman" pitchFamily="18" charset="0"/>
              </a:rPr>
              <a:t>2(e) of the Indian Contract Act, 1872 defines an agreement as ‘Every promise and every set of promises, forming the consideration for each other, is an agreement</a:t>
            </a:r>
            <a:r>
              <a:rPr lang="en-IN" sz="2800" dirty="0" smtClean="0">
                <a:latin typeface="Times New Roman" pitchFamily="18" charset="0"/>
                <a:cs typeface="Times New Roman" pitchFamily="18" charset="0"/>
              </a:rPr>
              <a:t>’.</a:t>
            </a:r>
          </a:p>
          <a:p>
            <a:r>
              <a:rPr lang="en-IN" sz="2800" dirty="0">
                <a:solidFill>
                  <a:srgbClr val="C00000"/>
                </a:solidFill>
                <a:latin typeface="Times New Roman" pitchFamily="18" charset="0"/>
                <a:cs typeface="Times New Roman" pitchFamily="18" charset="0"/>
              </a:rPr>
              <a:t>Agreement = Promise or set of promises (offer + </a:t>
            </a:r>
            <a:r>
              <a:rPr lang="en-IN" sz="2800" dirty="0" smtClean="0">
                <a:solidFill>
                  <a:srgbClr val="C00000"/>
                </a:solidFill>
                <a:latin typeface="Times New Roman" pitchFamily="18" charset="0"/>
                <a:cs typeface="Times New Roman" pitchFamily="18" charset="0"/>
              </a:rPr>
              <a:t>acceptance</a:t>
            </a:r>
            <a:r>
              <a:rPr lang="en-IN" sz="2800" dirty="0">
                <a:solidFill>
                  <a:srgbClr val="C00000"/>
                </a:solidFill>
                <a:latin typeface="Times New Roman" pitchFamily="18" charset="0"/>
                <a:cs typeface="Times New Roman" pitchFamily="18" charset="0"/>
              </a:rPr>
              <a:t>) </a:t>
            </a:r>
            <a:r>
              <a:rPr lang="en-IN" sz="2800" dirty="0" smtClean="0">
                <a:solidFill>
                  <a:srgbClr val="C00000"/>
                </a:solidFill>
                <a:latin typeface="Times New Roman" pitchFamily="18" charset="0"/>
                <a:cs typeface="Times New Roman" pitchFamily="18" charset="0"/>
              </a:rPr>
              <a:t>+ </a:t>
            </a:r>
            <a:r>
              <a:rPr lang="en-IN" sz="2800" dirty="0">
                <a:solidFill>
                  <a:srgbClr val="C00000"/>
                </a:solidFill>
                <a:latin typeface="Times New Roman" pitchFamily="18" charset="0"/>
                <a:cs typeface="Times New Roman" pitchFamily="18" charset="0"/>
              </a:rPr>
              <a:t>Consideration (for all the parties</a:t>
            </a:r>
            <a:r>
              <a:rPr lang="en-IN" sz="2800" dirty="0" smtClean="0">
                <a:solidFill>
                  <a:srgbClr val="C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215571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pPr algn="l"/>
            <a:r>
              <a:rPr lang="en-US" dirty="0" smtClean="0">
                <a:latin typeface="Times New Roman" pitchFamily="18" charset="0"/>
                <a:cs typeface="Times New Roman" pitchFamily="18" charset="0"/>
              </a:rPr>
              <a:t>Promise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67544" y="1268760"/>
            <a:ext cx="8219256" cy="4857403"/>
          </a:xfrm>
        </p:spPr>
        <p:txBody>
          <a:bodyPr>
            <a:normAutofit fontScale="92500" lnSpcReduction="10000"/>
          </a:bodyPr>
          <a:lstStyle/>
          <a:p>
            <a:r>
              <a:rPr lang="en-US" sz="2800" dirty="0" smtClean="0">
                <a:latin typeface="Times New Roman" pitchFamily="18" charset="0"/>
                <a:cs typeface="Times New Roman" pitchFamily="18" charset="0"/>
              </a:rPr>
              <a:t>Section 2(b) defined promise as, </a:t>
            </a:r>
            <a:r>
              <a:rPr lang="en-US" sz="2800" dirty="0" smtClean="0">
                <a:solidFill>
                  <a:srgbClr val="C00000"/>
                </a:solidFill>
                <a:latin typeface="Times New Roman" pitchFamily="18" charset="0"/>
                <a:cs typeface="Times New Roman" pitchFamily="18" charset="0"/>
              </a:rPr>
              <a:t>“A proposal or an offer ,when accepted, becomes a promise”</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A commitment given by one party to another.</a:t>
            </a:r>
          </a:p>
          <a:p>
            <a:pPr marL="0" indent="0">
              <a:buNone/>
            </a:pP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From the definitions characteristics of agreement:</a:t>
            </a:r>
          </a:p>
          <a:p>
            <a:pPr marL="0" indent="0">
              <a:buNone/>
            </a:pPr>
            <a:r>
              <a:rPr lang="en-US" sz="2800" dirty="0" smtClean="0">
                <a:latin typeface="Times New Roman" pitchFamily="18" charset="0"/>
                <a:cs typeface="Times New Roman" pitchFamily="18" charset="0"/>
              </a:rPr>
              <a:t> 1.plurality of persons</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2.consensus ad idem-means identity of mind                        (i.e. consent to the matter.) </a:t>
            </a:r>
          </a:p>
          <a:p>
            <a:pPr marL="0" indent="0">
              <a:buNone/>
            </a:pPr>
            <a:endParaRPr lang="en-US" sz="2800" dirty="0" smtClean="0">
              <a:latin typeface="Times New Roman" pitchFamily="18" charset="0"/>
              <a:cs typeface="Times New Roman" pitchFamily="18" charset="0"/>
            </a:endParaRPr>
          </a:p>
          <a:p>
            <a:pPr marL="0" indent="0">
              <a:buNone/>
            </a:pPr>
            <a:r>
              <a:rPr lang="en-IN" sz="2800" dirty="0">
                <a:latin typeface="Times New Roman" pitchFamily="18" charset="0"/>
                <a:cs typeface="Times New Roman" pitchFamily="18" charset="0"/>
              </a:rPr>
              <a:t>E.g.. A offers to sell his car to B for a price. B accepts the offer. </a:t>
            </a:r>
          </a:p>
          <a:p>
            <a:pPr marL="0"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60682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4000" dirty="0" smtClean="0">
                <a:latin typeface="Times New Roman" pitchFamily="18" charset="0"/>
                <a:cs typeface="Times New Roman" pitchFamily="18" charset="0"/>
              </a:rPr>
              <a:t>Legal obligation</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579296" cy="4525963"/>
          </a:xfrm>
        </p:spPr>
        <p:txBody>
          <a:bodyPr>
            <a:normAutofit/>
          </a:bodyPr>
          <a:lstStyle/>
          <a:p>
            <a:r>
              <a:rPr lang="en-US" dirty="0" smtClean="0">
                <a:latin typeface="Times New Roman" pitchFamily="18" charset="0"/>
                <a:cs typeface="Times New Roman" pitchFamily="18" charset="0"/>
              </a:rPr>
              <a:t>An agreement to become a contract must give rise to a legal obligations, i.e., duty enforceable by law.</a:t>
            </a:r>
          </a:p>
          <a:p>
            <a:r>
              <a:rPr lang="en-US" dirty="0" smtClean="0">
                <a:latin typeface="Times New Roman" pitchFamily="18" charset="0"/>
                <a:cs typeface="Times New Roman" pitchFamily="18" charset="0"/>
              </a:rPr>
              <a:t>Agreements of moral ,religious or social nature.</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“All contracts are agreement but all agreements  are not contracts.”</a:t>
            </a:r>
          </a:p>
          <a:p>
            <a:pPr marL="0" indent="0">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60853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ifference</a:t>
            </a:r>
            <a:endParaRPr lang="en-IN" dirty="0">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ontract</a:t>
            </a:r>
            <a:endParaRPr lang="en-IN"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lnSpcReduction="10000"/>
          </a:bodyPr>
          <a:lstStyle/>
          <a:p>
            <a:r>
              <a:rPr lang="en-US" dirty="0" smtClean="0">
                <a:latin typeface="Times New Roman" pitchFamily="18" charset="0"/>
                <a:cs typeface="Times New Roman" pitchFamily="18" charset="0"/>
              </a:rPr>
              <a:t>It is composed of an agreement and its legal enforceability.</a:t>
            </a:r>
          </a:p>
          <a:p>
            <a:r>
              <a:rPr lang="en-US" dirty="0" smtClean="0">
                <a:latin typeface="Times New Roman" pitchFamily="18" charset="0"/>
                <a:cs typeface="Times New Roman" pitchFamily="18" charset="0"/>
              </a:rPr>
              <a:t>Parties entering into the contract essentially have common intention of a legal obligation.</a:t>
            </a:r>
          </a:p>
          <a:p>
            <a:r>
              <a:rPr lang="en-US" dirty="0" smtClean="0">
                <a:latin typeface="Times New Roman" pitchFamily="18" charset="0"/>
                <a:cs typeface="Times New Roman" pitchFamily="18" charset="0"/>
              </a:rPr>
              <a:t>Contract is a kind of an agreement.	</a:t>
            </a:r>
          </a:p>
          <a:p>
            <a:r>
              <a:rPr lang="en-US" dirty="0" smtClean="0">
                <a:latin typeface="Times New Roman" pitchFamily="18" charset="0"/>
                <a:cs typeface="Times New Roman" pitchFamily="18" charset="0"/>
              </a:rPr>
              <a:t>Contract is legally enforceable .</a:t>
            </a:r>
            <a:endParaRPr lang="en-IN" dirty="0">
              <a:latin typeface="Times New Roman" pitchFamily="18" charset="0"/>
              <a:cs typeface="Times New Roman" pitchFamily="18" charset="0"/>
            </a:endParaRPr>
          </a:p>
        </p:txBody>
      </p:sp>
      <p:sp>
        <p:nvSpPr>
          <p:cNvPr id="5" name="Text Placeholder 4"/>
          <p:cNvSpPr>
            <a:spLocks noGrp="1"/>
          </p:cNvSpPr>
          <p:nvPr>
            <p:ph type="body" sz="quarter" idx="3"/>
          </p:nvPr>
        </p:nvSpPr>
        <p:spPr/>
        <p:txBody>
          <a:bodyPr/>
          <a:lstStyle/>
          <a:p>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greement</a:t>
            </a:r>
            <a:endParaRPr lang="en-IN" dirty="0">
              <a:latin typeface="Times New Roman" pitchFamily="18" charset="0"/>
              <a:cs typeface="Times New Roman" pitchFamily="18" charset="0"/>
            </a:endParaRPr>
          </a:p>
        </p:txBody>
      </p:sp>
      <p:sp>
        <p:nvSpPr>
          <p:cNvPr id="6" name="Content Placeholder 5"/>
          <p:cNvSpPr>
            <a:spLocks noGrp="1"/>
          </p:cNvSpPr>
          <p:nvPr>
            <p:ph sz="quarter" idx="4"/>
          </p:nvPr>
        </p:nvSpPr>
        <p:spPr/>
        <p:txBody>
          <a:bodyPr>
            <a:normAutofit fontScale="92500" lnSpcReduction="20000"/>
          </a:bodyPr>
          <a:lstStyle/>
          <a:p>
            <a:r>
              <a:rPr lang="en-US" dirty="0" smtClean="0">
                <a:latin typeface="Times New Roman" pitchFamily="18" charset="0"/>
                <a:cs typeface="Times New Roman" pitchFamily="18" charset="0"/>
              </a:rPr>
              <a:t>An agreement consists of an offer and its subsequent acceptance.</a:t>
            </a:r>
          </a:p>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An agreement may not create any legal relationship</a:t>
            </a:r>
          </a:p>
          <a:p>
            <a:pPr marL="0" indent="0">
              <a:buNone/>
            </a:pP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Every agreement does not give rise to a contract.</a:t>
            </a:r>
          </a:p>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Agreement is not legally enforceable.</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960191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rmAutofit fontScale="90000"/>
          </a:bodyPr>
          <a:lstStyle/>
          <a:p>
            <a:r>
              <a:rPr lang="en-US" dirty="0" smtClean="0">
                <a:latin typeface="Times New Roman" pitchFamily="18" charset="0"/>
                <a:cs typeface="Times New Roman" pitchFamily="18" charset="0"/>
              </a:rPr>
              <a:t>Essential elements of a valid contract</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buNone/>
            </a:pPr>
            <a:r>
              <a:rPr lang="en-IN" sz="2000" dirty="0" smtClean="0">
                <a:latin typeface="Times New Roman" pitchFamily="18" charset="0"/>
                <a:cs typeface="Times New Roman" pitchFamily="18" charset="0"/>
              </a:rPr>
              <a:t>According to section 10, “All agreements are contracts if they are made by the free consent of the parties competent to contract, for a lawful consideration and with a lawful object and no there by expressly declared to be void. "In order to become a contract an agreement must have the following essential elements, they</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are follows:-</a:t>
            </a:r>
          </a:p>
          <a:p>
            <a:r>
              <a:rPr lang="en-US" sz="2000" b="1" dirty="0" smtClean="0">
                <a:latin typeface="Times New Roman" pitchFamily="18" charset="0"/>
                <a:cs typeface="Times New Roman" pitchFamily="18" charset="0"/>
              </a:rPr>
              <a:t>Offers and acceptance  </a:t>
            </a:r>
            <a:r>
              <a:rPr lang="en-US"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To </a:t>
            </a:r>
            <a:r>
              <a:rPr lang="en-IN" sz="2000" dirty="0">
                <a:latin typeface="Times New Roman" pitchFamily="18" charset="0"/>
                <a:cs typeface="Times New Roman" pitchFamily="18" charset="0"/>
              </a:rPr>
              <a:t>constitute a contract there must be an offer and an acceptance of that </a:t>
            </a:r>
            <a:r>
              <a:rPr lang="en-IN" sz="2000" dirty="0" smtClean="0">
                <a:latin typeface="Times New Roman" pitchFamily="18" charset="0"/>
                <a:cs typeface="Times New Roman" pitchFamily="18" charset="0"/>
              </a:rPr>
              <a:t>offer. The </a:t>
            </a:r>
            <a:r>
              <a:rPr lang="en-IN" sz="2000" dirty="0">
                <a:latin typeface="Times New Roman" pitchFamily="18" charset="0"/>
                <a:cs typeface="Times New Roman" pitchFamily="18" charset="0"/>
              </a:rPr>
              <a:t>offer and acceptance should relate to same thing in the same </a:t>
            </a:r>
            <a:r>
              <a:rPr lang="en-IN" sz="2000" dirty="0" smtClean="0">
                <a:latin typeface="Times New Roman" pitchFamily="18" charset="0"/>
                <a:cs typeface="Times New Roman" pitchFamily="18" charset="0"/>
              </a:rPr>
              <a:t>sense. There </a:t>
            </a:r>
            <a:r>
              <a:rPr lang="en-IN" sz="2000" dirty="0">
                <a:latin typeface="Times New Roman" pitchFamily="18" charset="0"/>
                <a:cs typeface="Times New Roman" pitchFamily="18" charset="0"/>
              </a:rPr>
              <a:t>must be two (or) more persons to an agreement because one person cannot </a:t>
            </a:r>
            <a:r>
              <a:rPr lang="en-IN" sz="2000" dirty="0" smtClean="0">
                <a:latin typeface="Times New Roman" pitchFamily="18" charset="0"/>
                <a:cs typeface="Times New Roman" pitchFamily="18" charset="0"/>
              </a:rPr>
              <a:t>enter into </a:t>
            </a:r>
            <a:r>
              <a:rPr lang="en-IN" sz="2000" dirty="0">
                <a:latin typeface="Times New Roman" pitchFamily="18" charset="0"/>
                <a:cs typeface="Times New Roman" pitchFamily="18" charset="0"/>
              </a:rPr>
              <a:t>an agreement with </a:t>
            </a:r>
            <a:r>
              <a:rPr lang="en-IN" sz="2000" dirty="0" smtClean="0">
                <a:latin typeface="Times New Roman" pitchFamily="18" charset="0"/>
                <a:cs typeface="Times New Roman" pitchFamily="18" charset="0"/>
              </a:rPr>
              <a:t>himself.</a:t>
            </a:r>
            <a:endParaRPr lang="en-US" sz="2400" dirty="0" smtClean="0">
              <a:latin typeface="Times New Roman" pitchFamily="18" charset="0"/>
              <a:cs typeface="Times New Roman" pitchFamily="18" charset="0"/>
            </a:endParaRPr>
          </a:p>
          <a:p>
            <a:r>
              <a:rPr lang="en-IN" sz="2000" b="1" dirty="0">
                <a:latin typeface="Times New Roman" pitchFamily="18" charset="0"/>
                <a:cs typeface="Times New Roman" pitchFamily="18" charset="0"/>
              </a:rPr>
              <a:t>Legal </a:t>
            </a:r>
            <a:r>
              <a:rPr lang="en-IN" sz="2000" b="1" dirty="0" smtClean="0">
                <a:latin typeface="Times New Roman" pitchFamily="18" charset="0"/>
                <a:cs typeface="Times New Roman" pitchFamily="18" charset="0"/>
              </a:rPr>
              <a:t>relationship - </a:t>
            </a:r>
            <a:r>
              <a:rPr lang="en-IN" sz="2000" dirty="0">
                <a:latin typeface="Times New Roman" pitchFamily="18" charset="0"/>
                <a:cs typeface="Times New Roman" pitchFamily="18" charset="0"/>
              </a:rPr>
              <a:t>the parties must create a legal relationship. Agreements of social or domestic nature do not create any legal </a:t>
            </a:r>
            <a:r>
              <a:rPr lang="en-IN" sz="2000" dirty="0" smtClean="0">
                <a:latin typeface="Times New Roman" pitchFamily="18" charset="0"/>
                <a:cs typeface="Times New Roman" pitchFamily="18" charset="0"/>
              </a:rPr>
              <a:t>relations. If </a:t>
            </a:r>
            <a:r>
              <a:rPr lang="en-IN" sz="2000" dirty="0">
                <a:latin typeface="Times New Roman" pitchFamily="18" charset="0"/>
                <a:cs typeface="Times New Roman" pitchFamily="18" charset="0"/>
              </a:rPr>
              <a:t>there is no such intention to create a legal relationship among the parties, there is </a:t>
            </a:r>
            <a:r>
              <a:rPr lang="en-IN" sz="2000" dirty="0" smtClean="0">
                <a:latin typeface="Times New Roman" pitchFamily="18" charset="0"/>
                <a:cs typeface="Times New Roman" pitchFamily="18" charset="0"/>
              </a:rPr>
              <a:t>no contract </a:t>
            </a:r>
            <a:r>
              <a:rPr lang="en-IN" sz="2000" dirty="0">
                <a:latin typeface="Times New Roman" pitchFamily="18" charset="0"/>
                <a:cs typeface="Times New Roman" pitchFamily="18" charset="0"/>
              </a:rPr>
              <a:t>between them.</a:t>
            </a:r>
          </a:p>
          <a:p>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endParaRPr lang="en-US" sz="1600" dirty="0" smtClean="0"/>
          </a:p>
          <a:p>
            <a:endParaRPr lang="en-US" sz="1600" dirty="0"/>
          </a:p>
          <a:p>
            <a:endParaRPr lang="en-US" sz="1600" dirty="0" smtClean="0"/>
          </a:p>
          <a:p>
            <a:endParaRPr lang="en-US" sz="1600" dirty="0"/>
          </a:p>
          <a:p>
            <a:endParaRPr lang="en-US" sz="1600" dirty="0" smtClean="0"/>
          </a:p>
        </p:txBody>
      </p:sp>
    </p:spTree>
    <p:extLst>
      <p:ext uri="{BB962C8B-B14F-4D97-AF65-F5344CB8AC3E}">
        <p14:creationId xmlns:p14="http://schemas.microsoft.com/office/powerpoint/2010/main" val="1890102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7"/>
            <a:ext cx="8856984" cy="9325630"/>
          </a:xfrm>
          <a:prstGeom prst="rect">
            <a:avLst/>
          </a:prstGeom>
        </p:spPr>
        <p:txBody>
          <a:bodyPr wrap="square">
            <a:spAutoFit/>
          </a:bodyPr>
          <a:lstStyle/>
          <a:p>
            <a:pPr marL="285750" indent="-285750">
              <a:buFont typeface="Arial" pitchFamily="34" charset="0"/>
              <a:buChar char="•"/>
            </a:pPr>
            <a:r>
              <a:rPr lang="en-IN" sz="2400" b="1" dirty="0" smtClean="0">
                <a:latin typeface="Times New Roman" pitchFamily="18" charset="0"/>
                <a:cs typeface="Times New Roman" pitchFamily="18" charset="0"/>
              </a:rPr>
              <a:t>Lawful Consideration</a:t>
            </a:r>
            <a:r>
              <a:rPr lang="en-IN" sz="2400" dirty="0" smtClean="0">
                <a:latin typeface="Times New Roman" pitchFamily="18" charset="0"/>
                <a:cs typeface="Times New Roman" pitchFamily="18" charset="0"/>
              </a:rPr>
              <a:t> -  An </a:t>
            </a:r>
            <a:r>
              <a:rPr lang="en-IN" sz="2400" dirty="0">
                <a:latin typeface="Times New Roman" pitchFamily="18" charset="0"/>
                <a:cs typeface="Times New Roman" pitchFamily="18" charset="0"/>
              </a:rPr>
              <a:t>agreement to be enforceable by law must be supported by </a:t>
            </a:r>
            <a:r>
              <a:rPr lang="en-IN" sz="2400" dirty="0" smtClean="0">
                <a:latin typeface="Times New Roman" pitchFamily="18" charset="0"/>
                <a:cs typeface="Times New Roman" pitchFamily="18" charset="0"/>
              </a:rPr>
              <a:t>consideration. Consideration </a:t>
            </a:r>
            <a:r>
              <a:rPr lang="en-IN" sz="2400" dirty="0">
                <a:latin typeface="Times New Roman" pitchFamily="18" charset="0"/>
                <a:cs typeface="Times New Roman" pitchFamily="18" charset="0"/>
              </a:rPr>
              <a:t>means “an advantage or benefit” moving from one party to other. </a:t>
            </a:r>
            <a:r>
              <a:rPr lang="en-IN" sz="2400" dirty="0" smtClean="0">
                <a:latin typeface="Times New Roman" pitchFamily="18" charset="0"/>
                <a:cs typeface="Times New Roman" pitchFamily="18" charset="0"/>
              </a:rPr>
              <a:t>In other </a:t>
            </a:r>
            <a:r>
              <a:rPr lang="en-IN" sz="2400" dirty="0">
                <a:latin typeface="Times New Roman" pitchFamily="18" charset="0"/>
                <a:cs typeface="Times New Roman" pitchFamily="18" charset="0"/>
              </a:rPr>
              <a:t>words “something in </a:t>
            </a:r>
            <a:r>
              <a:rPr lang="en-IN" sz="2400" dirty="0" smtClean="0">
                <a:latin typeface="Times New Roman" pitchFamily="18" charset="0"/>
                <a:cs typeface="Times New Roman" pitchFamily="18" charset="0"/>
              </a:rPr>
              <a:t>return". The </a:t>
            </a:r>
            <a:r>
              <a:rPr lang="en-IN" sz="2400" dirty="0">
                <a:latin typeface="Times New Roman" pitchFamily="18" charset="0"/>
                <a:cs typeface="Times New Roman" pitchFamily="18" charset="0"/>
              </a:rPr>
              <a:t>agreement is enforceable only when both the parties give something and </a:t>
            </a:r>
            <a:r>
              <a:rPr lang="en-IN" sz="2400" dirty="0" smtClean="0">
                <a:latin typeface="Times New Roman" pitchFamily="18" charset="0"/>
                <a:cs typeface="Times New Roman" pitchFamily="18" charset="0"/>
              </a:rPr>
              <a:t>get something </a:t>
            </a:r>
            <a:r>
              <a:rPr lang="en-IN" sz="2400" dirty="0">
                <a:latin typeface="Times New Roman" pitchFamily="18" charset="0"/>
                <a:cs typeface="Times New Roman" pitchFamily="18" charset="0"/>
              </a:rPr>
              <a:t>in </a:t>
            </a:r>
            <a:r>
              <a:rPr lang="en-IN" sz="2400" dirty="0" smtClean="0">
                <a:latin typeface="Times New Roman" pitchFamily="18" charset="0"/>
                <a:cs typeface="Times New Roman" pitchFamily="18" charset="0"/>
              </a:rPr>
              <a:t>return. The </a:t>
            </a:r>
            <a:r>
              <a:rPr lang="en-IN" sz="2400" dirty="0">
                <a:latin typeface="Times New Roman" pitchFamily="18" charset="0"/>
                <a:cs typeface="Times New Roman" pitchFamily="18" charset="0"/>
              </a:rPr>
              <a:t>consideration must be real and lawful</a:t>
            </a:r>
            <a:r>
              <a:rPr lang="en-IN" sz="2400" dirty="0" smtClean="0">
                <a:latin typeface="Times New Roman" pitchFamily="18" charset="0"/>
                <a:cs typeface="Times New Roman" pitchFamily="18" charset="0"/>
              </a:rPr>
              <a:t>.</a:t>
            </a:r>
          </a:p>
          <a:p>
            <a:endParaRPr lang="en-IN" sz="2400" dirty="0" smtClean="0">
              <a:latin typeface="Times New Roman" pitchFamily="18" charset="0"/>
              <a:cs typeface="Times New Roman" pitchFamily="18" charset="0"/>
            </a:endParaRPr>
          </a:p>
          <a:p>
            <a:pPr marL="285750" indent="-285750">
              <a:buFont typeface="Arial" pitchFamily="34" charset="0"/>
              <a:buChar char="•"/>
            </a:pPr>
            <a:r>
              <a:rPr lang="en-IN" sz="2400" b="1" dirty="0">
                <a:latin typeface="Times New Roman" pitchFamily="18" charset="0"/>
                <a:cs typeface="Times New Roman" pitchFamily="18" charset="0"/>
              </a:rPr>
              <a:t>Capacity of </a:t>
            </a:r>
            <a:r>
              <a:rPr lang="en-IN" sz="2400" b="1" dirty="0" smtClean="0">
                <a:latin typeface="Times New Roman" pitchFamily="18" charset="0"/>
                <a:cs typeface="Times New Roman" pitchFamily="18" charset="0"/>
              </a:rPr>
              <a:t>parties</a:t>
            </a:r>
            <a:r>
              <a:rPr lang="en-IN" sz="2400" dirty="0">
                <a:latin typeface="Times New Roman" pitchFamily="18" charset="0"/>
                <a:cs typeface="Times New Roman" pitchFamily="18" charset="0"/>
              </a:rPr>
              <a:t> </a:t>
            </a:r>
            <a:r>
              <a:rPr lang="en-IN" sz="2400" b="1"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parties to a contract should be capable of entering into a valid </a:t>
            </a:r>
            <a:r>
              <a:rPr lang="en-IN" sz="2400" dirty="0" smtClean="0">
                <a:latin typeface="Times New Roman" pitchFamily="18" charset="0"/>
                <a:cs typeface="Times New Roman" pitchFamily="18" charset="0"/>
              </a:rPr>
              <a:t>contract. Every </a:t>
            </a:r>
            <a:r>
              <a:rPr lang="en-IN" sz="2400" dirty="0">
                <a:latin typeface="Times New Roman" pitchFamily="18" charset="0"/>
                <a:cs typeface="Times New Roman" pitchFamily="18" charset="0"/>
              </a:rPr>
              <a:t>person is competent to contract </a:t>
            </a:r>
            <a:r>
              <a:rPr lang="en-IN" sz="2400" dirty="0" smtClean="0">
                <a:latin typeface="Times New Roman" pitchFamily="18" charset="0"/>
                <a:cs typeface="Times New Roman" pitchFamily="18" charset="0"/>
              </a:rPr>
              <a:t>if: </a:t>
            </a:r>
            <a:r>
              <a:rPr lang="en-IN" sz="2400" dirty="0" smtClean="0">
                <a:solidFill>
                  <a:srgbClr val="FF0000"/>
                </a:solidFill>
                <a:latin typeface="Times New Roman" pitchFamily="18" charset="0"/>
                <a:cs typeface="Times New Roman" pitchFamily="18" charset="0"/>
              </a:rPr>
              <a:t>He </a:t>
            </a:r>
            <a:r>
              <a:rPr lang="en-IN" sz="2400" dirty="0">
                <a:solidFill>
                  <a:srgbClr val="FF0000"/>
                </a:solidFill>
                <a:latin typeface="Times New Roman" pitchFamily="18" charset="0"/>
                <a:cs typeface="Times New Roman" pitchFamily="18" charset="0"/>
              </a:rPr>
              <a:t>is the age of </a:t>
            </a:r>
            <a:r>
              <a:rPr lang="en-IN" sz="2400" dirty="0" smtClean="0">
                <a:solidFill>
                  <a:srgbClr val="FF0000"/>
                </a:solidFill>
                <a:latin typeface="Times New Roman" pitchFamily="18" charset="0"/>
                <a:cs typeface="Times New Roman" pitchFamily="18" charset="0"/>
              </a:rPr>
              <a:t>majority</a:t>
            </a:r>
            <a:r>
              <a:rPr lang="en-IN" sz="2400" dirty="0" smtClean="0">
                <a:latin typeface="Times New Roman" pitchFamily="18" charset="0"/>
                <a:cs typeface="Times New Roman" pitchFamily="18" charset="0"/>
              </a:rPr>
              <a:t>.</a:t>
            </a:r>
            <a:r>
              <a:rPr lang="en-IN" sz="2400" dirty="0" smtClean="0">
                <a:solidFill>
                  <a:srgbClr val="FF0000"/>
                </a:solidFill>
                <a:latin typeface="Times New Roman" pitchFamily="18" charset="0"/>
                <a:cs typeface="Times New Roman" pitchFamily="18" charset="0"/>
              </a:rPr>
              <a:t> He </a:t>
            </a:r>
            <a:r>
              <a:rPr lang="en-IN" sz="2400" dirty="0">
                <a:solidFill>
                  <a:srgbClr val="FF0000"/>
                </a:solidFill>
                <a:latin typeface="Times New Roman" pitchFamily="18" charset="0"/>
                <a:cs typeface="Times New Roman" pitchFamily="18" charset="0"/>
              </a:rPr>
              <a:t>is of sound </a:t>
            </a:r>
            <a:r>
              <a:rPr lang="en-IN" sz="2400" dirty="0" smtClean="0">
                <a:solidFill>
                  <a:srgbClr val="FF0000"/>
                </a:solidFill>
                <a:latin typeface="Times New Roman" pitchFamily="18" charset="0"/>
                <a:cs typeface="Times New Roman" pitchFamily="18" charset="0"/>
              </a:rPr>
              <a:t>mind. He </a:t>
            </a:r>
            <a:r>
              <a:rPr lang="en-IN" sz="2400" dirty="0">
                <a:solidFill>
                  <a:srgbClr val="FF0000"/>
                </a:solidFill>
                <a:latin typeface="Times New Roman" pitchFamily="18" charset="0"/>
                <a:cs typeface="Times New Roman" pitchFamily="18" charset="0"/>
              </a:rPr>
              <a:t>is not dis-qualified from contracting by any </a:t>
            </a:r>
            <a:r>
              <a:rPr lang="en-IN" sz="2400" dirty="0" smtClean="0">
                <a:solidFill>
                  <a:srgbClr val="FF0000"/>
                </a:solidFill>
                <a:latin typeface="Times New Roman" pitchFamily="18" charset="0"/>
                <a:cs typeface="Times New Roman" pitchFamily="18" charset="0"/>
              </a:rPr>
              <a:t>law. </a:t>
            </a:r>
            <a:endParaRPr lang="en-IN" sz="2400" dirty="0">
              <a:solidFill>
                <a:srgbClr val="FF0000"/>
              </a:solidFill>
              <a:latin typeface="Times New Roman" pitchFamily="18" charset="0"/>
              <a:cs typeface="Times New Roman" pitchFamily="18" charset="0"/>
            </a:endParaRPr>
          </a:p>
          <a:p>
            <a:r>
              <a:rPr lang="en-IN" sz="2400" dirty="0" smtClean="0">
                <a:solidFill>
                  <a:srgbClr val="FF0000"/>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85750" indent="-285750">
              <a:buFont typeface="Arial" pitchFamily="34" charset="0"/>
              <a:buChar char="•"/>
            </a:pPr>
            <a:r>
              <a:rPr lang="en-IN" sz="2400" b="1" dirty="0">
                <a:latin typeface="Times New Roman" pitchFamily="18" charset="0"/>
                <a:cs typeface="Times New Roman" pitchFamily="18" charset="0"/>
              </a:rPr>
              <a:t>Free consent </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Another </a:t>
            </a:r>
            <a:r>
              <a:rPr lang="en-IN" sz="2400" dirty="0">
                <a:latin typeface="Times New Roman" pitchFamily="18" charset="0"/>
                <a:cs typeface="Times New Roman" pitchFamily="18" charset="0"/>
              </a:rPr>
              <a:t>essential elements of a valid contract. Consent means that the parties must have agreed upon the same thing in the same sense (sec.13</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For a valid contract ,it is essential that the consent of parties to the contract must be free.</a:t>
            </a:r>
          </a:p>
          <a:p>
            <a:endParaRPr lang="en-IN" sz="2000" b="1" dirty="0" smtClean="0">
              <a:latin typeface="Times New Roman" pitchFamily="18" charset="0"/>
              <a:cs typeface="Times New Roman" pitchFamily="18" charset="0"/>
            </a:endParaRPr>
          </a:p>
          <a:p>
            <a:endParaRPr lang="en-IN" sz="2000" b="1" dirty="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a:p>
            <a:endParaRPr lang="en-US" b="1" dirty="0" smtClean="0"/>
          </a:p>
          <a:p>
            <a:endParaRPr lang="en-US" b="1" dirty="0"/>
          </a:p>
          <a:p>
            <a:endParaRPr lang="en-IN" b="1" dirty="0"/>
          </a:p>
          <a:p>
            <a:endParaRPr lang="en-IN" sz="1600" dirty="0"/>
          </a:p>
          <a:p>
            <a:endParaRPr lang="en-IN" sz="1600" dirty="0"/>
          </a:p>
          <a:p>
            <a:endParaRPr lang="en-US" sz="1600" dirty="0"/>
          </a:p>
          <a:p>
            <a:endParaRPr lang="en-US" dirty="0" smtClean="0"/>
          </a:p>
          <a:p>
            <a:endParaRPr lang="en-US" dirty="0"/>
          </a:p>
          <a:p>
            <a:endParaRPr lang="en-IN" dirty="0"/>
          </a:p>
        </p:txBody>
      </p:sp>
    </p:spTree>
    <p:extLst>
      <p:ext uri="{BB962C8B-B14F-4D97-AF65-F5344CB8AC3E}">
        <p14:creationId xmlns:p14="http://schemas.microsoft.com/office/powerpoint/2010/main" val="1918111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96944" cy="5816977"/>
          </a:xfrm>
          <a:prstGeom prst="rect">
            <a:avLst/>
          </a:prstGeom>
        </p:spPr>
        <p:txBody>
          <a:bodyPr wrap="square">
            <a:spAutoFit/>
          </a:bodyPr>
          <a:lstStyle/>
          <a:p>
            <a:endParaRPr lang="en-IN" sz="2000" b="1" dirty="0">
              <a:latin typeface="Times New Roman" pitchFamily="18" charset="0"/>
              <a:cs typeface="Times New Roman" pitchFamily="18" charset="0"/>
            </a:endParaRPr>
          </a:p>
          <a:p>
            <a:pPr marL="285750" indent="-285750">
              <a:buFont typeface="Arial" pitchFamily="34" charset="0"/>
              <a:buChar char="•"/>
            </a:pPr>
            <a:r>
              <a:rPr lang="en-IN" sz="2400" b="1" dirty="0">
                <a:latin typeface="Times New Roman" pitchFamily="18" charset="0"/>
                <a:cs typeface="Times New Roman" pitchFamily="18" charset="0"/>
              </a:rPr>
              <a:t>Lawful objects </a:t>
            </a:r>
            <a:r>
              <a:rPr lang="en-IN" sz="2400" dirty="0">
                <a:latin typeface="Times New Roman" pitchFamily="18" charset="0"/>
                <a:cs typeface="Times New Roman" pitchFamily="18" charset="0"/>
              </a:rPr>
              <a:t>– it is necessary that the parties to an agreement must agree for a lawful objects. The object of agreement must not be illegal, or fraudulent or immoral or opposed to public policy or must not imply injury to person or property of another.</a:t>
            </a:r>
          </a:p>
          <a:p>
            <a:endParaRPr lang="en-IN" sz="2400" b="1" dirty="0">
              <a:latin typeface="Times New Roman" pitchFamily="18" charset="0"/>
              <a:cs typeface="Times New Roman" pitchFamily="18" charset="0"/>
            </a:endParaRPr>
          </a:p>
          <a:p>
            <a:pPr marL="285750" indent="-285750">
              <a:buFont typeface="Arial" pitchFamily="34" charset="0"/>
              <a:buChar char="•"/>
            </a:pPr>
            <a:r>
              <a:rPr lang="en-IN" sz="2400" b="1" dirty="0" smtClean="0">
                <a:latin typeface="Times New Roman" pitchFamily="18" charset="0"/>
                <a:cs typeface="Times New Roman" pitchFamily="18" charset="0"/>
              </a:rPr>
              <a:t>Writing </a:t>
            </a:r>
            <a:r>
              <a:rPr lang="en-IN" sz="2400" b="1" dirty="0">
                <a:latin typeface="Times New Roman" pitchFamily="18" charset="0"/>
                <a:cs typeface="Times New Roman" pitchFamily="18" charset="0"/>
              </a:rPr>
              <a:t>and registration-  </a:t>
            </a:r>
            <a:r>
              <a:rPr lang="en-IN" sz="2400" dirty="0" smtClean="0">
                <a:latin typeface="Times New Roman" pitchFamily="18" charset="0"/>
                <a:cs typeface="Times New Roman" pitchFamily="18" charset="0"/>
              </a:rPr>
              <a:t>According </a:t>
            </a:r>
            <a:r>
              <a:rPr lang="en-IN" sz="2400" dirty="0">
                <a:latin typeface="Times New Roman" pitchFamily="18" charset="0"/>
                <a:cs typeface="Times New Roman" pitchFamily="18" charset="0"/>
              </a:rPr>
              <a:t>to contract Act , a contract may be oral or in writing. Although in practice, it is always in the interest of the parties that the contract should be made in writing , so that it may be convenient to prove in the court.</a:t>
            </a:r>
          </a:p>
          <a:p>
            <a:endParaRPr lang="en-IN" sz="2400" b="1" dirty="0" smtClean="0">
              <a:latin typeface="Times New Roman" pitchFamily="18" charset="0"/>
              <a:cs typeface="Times New Roman" pitchFamily="18" charset="0"/>
            </a:endParaRPr>
          </a:p>
          <a:p>
            <a:pPr marL="285750" indent="-285750">
              <a:buFont typeface="Arial" pitchFamily="34" charset="0"/>
              <a:buChar char="•"/>
            </a:pPr>
            <a:r>
              <a:rPr lang="en-IN" sz="2400" b="1" dirty="0" smtClean="0">
                <a:latin typeface="Times New Roman" pitchFamily="18" charset="0"/>
                <a:cs typeface="Times New Roman" pitchFamily="18" charset="0"/>
              </a:rPr>
              <a:t>Certainty- </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F</a:t>
            </a:r>
            <a:r>
              <a:rPr lang="en-IN" sz="2400" dirty="0" smtClean="0">
                <a:latin typeface="Times New Roman" pitchFamily="18" charset="0"/>
                <a:cs typeface="Times New Roman" pitchFamily="18" charset="0"/>
              </a:rPr>
              <a:t>or </a:t>
            </a:r>
            <a:r>
              <a:rPr lang="en-IN" sz="2400" dirty="0">
                <a:latin typeface="Times New Roman" pitchFamily="18" charset="0"/>
                <a:cs typeface="Times New Roman" pitchFamily="18" charset="0"/>
              </a:rPr>
              <a:t>a valid contract ,the terms and conditions of an agreement must be clear and certain</a:t>
            </a:r>
            <a:r>
              <a:rPr lang="en-IN"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Example: A agree to sell B a hundred tons of oil.</a:t>
            </a:r>
            <a:endParaRPr lang="en-IN" sz="24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pPr marL="285750" indent="-285750">
              <a:buFont typeface="Arial" pitchFamily="34" charset="0"/>
              <a:buChar char="•"/>
            </a:pP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86429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640960" cy="6001643"/>
          </a:xfrm>
          <a:prstGeom prst="rect">
            <a:avLst/>
          </a:prstGeom>
        </p:spPr>
        <p:txBody>
          <a:bodyPr wrap="square">
            <a:spAutoFit/>
          </a:bodyPr>
          <a:lstStyle/>
          <a:p>
            <a:pPr marL="342900" indent="-342900">
              <a:buFont typeface="Arial" pitchFamily="34" charset="0"/>
              <a:buChar char="•"/>
            </a:pPr>
            <a:r>
              <a:rPr lang="en-IN" sz="2400" b="1" dirty="0">
                <a:latin typeface="Times New Roman" pitchFamily="18" charset="0"/>
                <a:cs typeface="Times New Roman" pitchFamily="18" charset="0"/>
              </a:rPr>
              <a:t>Possibility of performance </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If </a:t>
            </a:r>
            <a:r>
              <a:rPr lang="en-IN" sz="2400" dirty="0">
                <a:latin typeface="Times New Roman" pitchFamily="18" charset="0"/>
                <a:cs typeface="Times New Roman" pitchFamily="18" charset="0"/>
              </a:rPr>
              <a:t>the  act is legally or physically impossible to perform, the agreement cannot be enforced at law</a:t>
            </a:r>
            <a:r>
              <a:rPr lang="en-IN" sz="2400" dirty="0" smtClean="0">
                <a:latin typeface="Times New Roman" pitchFamily="18" charset="0"/>
                <a:cs typeface="Times New Roman" pitchFamily="18" charset="0"/>
              </a:rPr>
              <a:t>.</a:t>
            </a:r>
          </a:p>
          <a:p>
            <a:endParaRPr lang="en-IN" sz="2400" dirty="0">
              <a:latin typeface="Times New Roman" pitchFamily="18" charset="0"/>
              <a:cs typeface="Times New Roman" pitchFamily="18" charset="0"/>
            </a:endParaRPr>
          </a:p>
          <a:p>
            <a:r>
              <a:rPr lang="en-IN" sz="2400" dirty="0" smtClean="0">
                <a:latin typeface="Times New Roman" pitchFamily="18" charset="0"/>
                <a:cs typeface="Times New Roman" pitchFamily="18" charset="0"/>
              </a:rPr>
              <a:t>  example</a:t>
            </a:r>
            <a:r>
              <a:rPr lang="en-IN" sz="2400" dirty="0">
                <a:latin typeface="Times New Roman" pitchFamily="18" charset="0"/>
                <a:cs typeface="Times New Roman" pitchFamily="18" charset="0"/>
              </a:rPr>
              <a:t>: A agrees with B to discover treasure by magic and B </a:t>
            </a:r>
            <a:r>
              <a:rPr lang="en-IN" sz="2400" dirty="0" smtClean="0">
                <a:latin typeface="Times New Roman" pitchFamily="18" charset="0"/>
                <a:cs typeface="Times New Roman" pitchFamily="18" charset="0"/>
              </a:rPr>
              <a:t>     agrees </a:t>
            </a:r>
            <a:r>
              <a:rPr lang="en-IN" sz="2400" dirty="0">
                <a:latin typeface="Times New Roman" pitchFamily="18" charset="0"/>
                <a:cs typeface="Times New Roman" pitchFamily="18" charset="0"/>
              </a:rPr>
              <a:t>to </a:t>
            </a:r>
            <a:r>
              <a:rPr lang="en-IN" sz="2400" dirty="0" smtClean="0">
                <a:latin typeface="Times New Roman" pitchFamily="18" charset="0"/>
                <a:cs typeface="Times New Roman" pitchFamily="18" charset="0"/>
              </a:rPr>
              <a:t>pay Rs.1000 </a:t>
            </a:r>
            <a:r>
              <a:rPr lang="en-IN" sz="2400" dirty="0">
                <a:latin typeface="Times New Roman" pitchFamily="18" charset="0"/>
                <a:cs typeface="Times New Roman" pitchFamily="18" charset="0"/>
              </a:rPr>
              <a:t>to A. This agreement  is void because it is an agreement to do an impossible act.</a:t>
            </a:r>
          </a:p>
          <a:p>
            <a:endParaRPr lang="en-IN" sz="2400" dirty="0">
              <a:latin typeface="Times New Roman" pitchFamily="18" charset="0"/>
              <a:cs typeface="Times New Roman" pitchFamily="18" charset="0"/>
            </a:endParaRPr>
          </a:p>
          <a:p>
            <a:pPr marL="342900" indent="-342900">
              <a:buFont typeface="Arial" pitchFamily="34" charset="0"/>
              <a:buChar char="•"/>
            </a:pPr>
            <a:r>
              <a:rPr lang="en-IN" sz="2400" b="1" dirty="0">
                <a:latin typeface="Times New Roman" pitchFamily="18" charset="0"/>
                <a:cs typeface="Times New Roman" pitchFamily="18" charset="0"/>
              </a:rPr>
              <a:t>Not expressly declared void</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agreement must not have been expressly declared to be void under the act</a:t>
            </a:r>
            <a:r>
              <a:rPr lang="en-IN" sz="2400" dirty="0" smtClean="0">
                <a:latin typeface="Times New Roman" pitchFamily="18" charset="0"/>
                <a:cs typeface="Times New Roman" pitchFamily="18" charset="0"/>
              </a:rPr>
              <a:t>.</a:t>
            </a:r>
          </a:p>
          <a:p>
            <a:endParaRPr lang="en-IN"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Example: An agreement in restraint of trade.</a:t>
            </a:r>
            <a:endParaRPr lang="en-IN"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468548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9128"/>
            <a:ext cx="7488832" cy="554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7536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2967335"/>
            <a:ext cx="6984776" cy="2308324"/>
          </a:xfrm>
          <a:prstGeom prst="rect">
            <a:avLst/>
          </a:prstGeom>
        </p:spPr>
        <p:txBody>
          <a:bodyPr wrap="square">
            <a:spAutoFit/>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IN" dirty="0"/>
          </a:p>
        </p:txBody>
      </p:sp>
      <p:sp>
        <p:nvSpPr>
          <p:cNvPr id="3" name="Rectangle 2"/>
          <p:cNvSpPr/>
          <p:nvPr/>
        </p:nvSpPr>
        <p:spPr>
          <a:xfrm>
            <a:off x="755576" y="116633"/>
            <a:ext cx="7632848" cy="6370975"/>
          </a:xfrm>
          <a:prstGeom prst="rect">
            <a:avLst/>
          </a:prstGeom>
        </p:spPr>
        <p:txBody>
          <a:bodyPr wrap="square">
            <a:spAutoFit/>
          </a:bodyPr>
          <a:lstStyle/>
          <a:p>
            <a:pPr algn="ctr"/>
            <a:r>
              <a:rPr lang="en-IN" sz="2400" b="1" dirty="0" smtClean="0">
                <a:latin typeface="Times New Roman" pitchFamily="18" charset="0"/>
                <a:cs typeface="Times New Roman" pitchFamily="18" charset="0"/>
              </a:rPr>
              <a:t>LEGAL EFFECTS</a:t>
            </a:r>
          </a:p>
          <a:p>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1.Valid </a:t>
            </a:r>
            <a:r>
              <a:rPr lang="en-IN" sz="2400" b="1" dirty="0">
                <a:latin typeface="Times New Roman" pitchFamily="18" charset="0"/>
                <a:cs typeface="Times New Roman" pitchFamily="18" charset="0"/>
              </a:rPr>
              <a:t>Contracts</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enforceable by law</a:t>
            </a:r>
          </a:p>
          <a:p>
            <a:endParaRPr lang="en-IN"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2.Void </a:t>
            </a:r>
            <a:r>
              <a:rPr lang="en-IN" sz="2400" b="1" dirty="0">
                <a:latin typeface="Times New Roman" pitchFamily="18" charset="0"/>
                <a:cs typeface="Times New Roman" pitchFamily="18" charset="0"/>
              </a:rPr>
              <a:t>Contract </a:t>
            </a:r>
            <a:r>
              <a:rPr lang="en-IN" sz="2400" b="1" dirty="0" smtClean="0">
                <a:latin typeface="Times New Roman" pitchFamily="18" charset="0"/>
                <a:cs typeface="Times New Roman" pitchFamily="18" charset="0"/>
              </a:rPr>
              <a:t>:-</a:t>
            </a:r>
            <a:r>
              <a:rPr lang="en-IN" sz="2400" dirty="0" smtClean="0">
                <a:latin typeface="Times New Roman" pitchFamily="18" charset="0"/>
                <a:cs typeface="Times New Roman" pitchFamily="18" charset="0"/>
              </a:rPr>
              <a:t>which </a:t>
            </a:r>
            <a:r>
              <a:rPr lang="en-IN" sz="2400" dirty="0">
                <a:latin typeface="Times New Roman" pitchFamily="18" charset="0"/>
                <a:cs typeface="Times New Roman" pitchFamily="18" charset="0"/>
              </a:rPr>
              <a:t>ceases to be enforceable by </a:t>
            </a:r>
            <a:r>
              <a:rPr lang="en-IN" sz="2400" dirty="0" smtClean="0">
                <a:latin typeface="Times New Roman" pitchFamily="18" charset="0"/>
                <a:cs typeface="Times New Roman" pitchFamily="18" charset="0"/>
              </a:rPr>
              <a:t>law, not binding </a:t>
            </a:r>
            <a:r>
              <a:rPr lang="en-IN" sz="2000" dirty="0" smtClean="0">
                <a:latin typeface="Times New Roman" pitchFamily="18" charset="0"/>
                <a:cs typeface="Times New Roman" pitchFamily="18" charset="0"/>
              </a:rPr>
              <a:t>in</a:t>
            </a:r>
            <a:r>
              <a:rPr lang="en-IN" sz="2400" dirty="0" smtClean="0">
                <a:latin typeface="Times New Roman" pitchFamily="18" charset="0"/>
                <a:cs typeface="Times New Roman" pitchFamily="18" charset="0"/>
              </a:rPr>
              <a:t> law.</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Example</a:t>
            </a:r>
            <a:r>
              <a:rPr lang="en-IN" sz="2400" dirty="0">
                <a:latin typeface="Times New Roman" pitchFamily="18" charset="0"/>
                <a:cs typeface="Times New Roman" pitchFamily="18" charset="0"/>
              </a:rPr>
              <a:t>: A agrees to pay B a sum of </a:t>
            </a:r>
            <a:r>
              <a:rPr lang="en-IN" sz="2400" dirty="0" err="1">
                <a:latin typeface="Times New Roman" pitchFamily="18" charset="0"/>
                <a:cs typeface="Times New Roman" pitchFamily="18" charset="0"/>
              </a:rPr>
              <a:t>Rs</a:t>
            </a:r>
            <a:r>
              <a:rPr lang="en-IN" sz="2400" dirty="0">
                <a:latin typeface="Times New Roman" pitchFamily="18" charset="0"/>
                <a:cs typeface="Times New Roman" pitchFamily="18" charset="0"/>
              </a:rPr>
              <a:t> 10,000 after 5 years against a loan of </a:t>
            </a:r>
            <a:r>
              <a:rPr lang="en-IN" sz="2400" dirty="0" err="1">
                <a:latin typeface="Times New Roman" pitchFamily="18" charset="0"/>
                <a:cs typeface="Times New Roman" pitchFamily="18" charset="0"/>
              </a:rPr>
              <a:t>Rs</a:t>
            </a:r>
            <a:r>
              <a:rPr lang="en-IN" sz="2400" dirty="0">
                <a:latin typeface="Times New Roman" pitchFamily="18" charset="0"/>
                <a:cs typeface="Times New Roman" pitchFamily="18" charset="0"/>
              </a:rPr>
              <a:t>. 8,000. A dies of natural causes in 4 years. The contract is no longer valid and becomes void due to the non-enforceability of the agreed terms</a:t>
            </a:r>
            <a:r>
              <a:rPr lang="en-IN"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3.  Voidable </a:t>
            </a:r>
            <a:r>
              <a:rPr lang="en-IN" sz="2400" b="1" dirty="0">
                <a:latin typeface="Times New Roman" pitchFamily="18" charset="0"/>
                <a:cs typeface="Times New Roman" pitchFamily="18" charset="0"/>
              </a:rPr>
              <a:t>contract</a:t>
            </a:r>
            <a:r>
              <a:rPr lang="en-IN" sz="2400" dirty="0">
                <a:latin typeface="Times New Roman" pitchFamily="18" charset="0"/>
                <a:cs typeface="Times New Roman" pitchFamily="18" charset="0"/>
              </a:rPr>
              <a:t>:- enforceable by law at option of one of the parties (A, threatens to shoot B if he does not sell his new Bajaj bike to A for </a:t>
            </a:r>
            <a:r>
              <a:rPr lang="en-IN" sz="2400" dirty="0" err="1">
                <a:latin typeface="Times New Roman" pitchFamily="18" charset="0"/>
                <a:cs typeface="Times New Roman" pitchFamily="18" charset="0"/>
              </a:rPr>
              <a:t>Rs</a:t>
            </a:r>
            <a:r>
              <a:rPr lang="en-IN" sz="2400" dirty="0">
                <a:latin typeface="Times New Roman" pitchFamily="18" charset="0"/>
                <a:cs typeface="Times New Roman" pitchFamily="18" charset="0"/>
              </a:rPr>
              <a:t>. 2000, B agrees. The contract has been brought about by coercion and is voidable at the option of </a:t>
            </a:r>
            <a:r>
              <a:rPr lang="en-IN" sz="2400" dirty="0" smtClean="0">
                <a:latin typeface="Times New Roman" pitchFamily="18" charset="0"/>
                <a:cs typeface="Times New Roman" pitchFamily="18" charset="0"/>
              </a:rPr>
              <a:t>B).</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750834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a:bodyPr>
          <a:lstStyle/>
          <a:p>
            <a:pPr algn="l"/>
            <a:r>
              <a:rPr lang="en-US" sz="4000" dirty="0" smtClean="0">
                <a:latin typeface="Times New Roman" pitchFamily="18" charset="0"/>
                <a:cs typeface="Times New Roman" pitchFamily="18" charset="0"/>
              </a:rPr>
              <a:t>Module 1- SOURCES OF LAW</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Classification of law</a:t>
            </a:r>
          </a:p>
          <a:p>
            <a:r>
              <a:rPr lang="en-US" dirty="0" smtClean="0">
                <a:latin typeface="Times New Roman" pitchFamily="18" charset="0"/>
                <a:cs typeface="Times New Roman" pitchFamily="18" charset="0"/>
              </a:rPr>
              <a:t>Indian contract Act 1872</a:t>
            </a:r>
          </a:p>
          <a:p>
            <a:r>
              <a:rPr lang="en-US" dirty="0" smtClean="0">
                <a:latin typeface="Times New Roman" pitchFamily="18" charset="0"/>
                <a:cs typeface="Times New Roman" pitchFamily="18" charset="0"/>
              </a:rPr>
              <a:t>Essential elements of contract</a:t>
            </a:r>
          </a:p>
          <a:p>
            <a:r>
              <a:rPr lang="en-US" dirty="0" smtClean="0">
                <a:latin typeface="Times New Roman" pitchFamily="18" charset="0"/>
                <a:cs typeface="Times New Roman" pitchFamily="18" charset="0"/>
              </a:rPr>
              <a:t>Types of contract </a:t>
            </a:r>
          </a:p>
          <a:p>
            <a:r>
              <a:rPr lang="en-US" dirty="0" smtClean="0">
                <a:latin typeface="Times New Roman" pitchFamily="18" charset="0"/>
                <a:cs typeface="Times New Roman" pitchFamily="18" charset="0"/>
              </a:rPr>
              <a:t>Breach of contract</a:t>
            </a:r>
          </a:p>
          <a:p>
            <a:r>
              <a:rPr lang="en-US" dirty="0" smtClean="0">
                <a:latin typeface="Times New Roman" pitchFamily="18" charset="0"/>
                <a:cs typeface="Times New Roman" pitchFamily="18" charset="0"/>
              </a:rPr>
              <a:t>Legality of objects and consideration</a:t>
            </a:r>
          </a:p>
          <a:p>
            <a:r>
              <a:rPr lang="en-US" dirty="0" smtClean="0">
                <a:latin typeface="Times New Roman" pitchFamily="18" charset="0"/>
                <a:cs typeface="Times New Roman" pitchFamily="18" charset="0"/>
              </a:rPr>
              <a:t>Law of indemnity, and Guarantee, Bailment and </a:t>
            </a:r>
            <a:r>
              <a:rPr lang="en-US" dirty="0" err="1" smtClean="0">
                <a:latin typeface="Times New Roman" pitchFamily="18" charset="0"/>
                <a:cs typeface="Times New Roman" pitchFamily="18" charset="0"/>
              </a:rPr>
              <a:t>Pledge,Law</a:t>
            </a:r>
            <a:r>
              <a:rPr lang="en-US" dirty="0" smtClean="0">
                <a:latin typeface="Times New Roman" pitchFamily="18" charset="0"/>
                <a:cs typeface="Times New Roman" pitchFamily="18" charset="0"/>
              </a:rPr>
              <a:t> of Agency</a:t>
            </a:r>
          </a:p>
          <a:p>
            <a:pPr marL="0" indent="0">
              <a:buNone/>
            </a:pPr>
            <a:endParaRPr lang="en-US" dirty="0" smtClean="0"/>
          </a:p>
          <a:p>
            <a:endParaRPr lang="en-US" dirty="0" smtClean="0"/>
          </a:p>
          <a:p>
            <a:endParaRPr lang="en-US" dirty="0" smtClean="0"/>
          </a:p>
          <a:p>
            <a:endParaRPr lang="en-IN" dirty="0"/>
          </a:p>
        </p:txBody>
      </p:sp>
    </p:spTree>
    <p:extLst>
      <p:ext uri="{BB962C8B-B14F-4D97-AF65-F5344CB8AC3E}">
        <p14:creationId xmlns:p14="http://schemas.microsoft.com/office/powerpoint/2010/main" val="2910719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7992888" cy="3508653"/>
          </a:xfrm>
          <a:prstGeom prst="rect">
            <a:avLst/>
          </a:prstGeom>
        </p:spPr>
        <p:txBody>
          <a:bodyPr wrap="square">
            <a:spAutoFit/>
          </a:bodyPr>
          <a:lstStyle/>
          <a:p>
            <a:endParaRPr lang="en-US" sz="2400" b="1" dirty="0">
              <a:latin typeface="Times New Roman" pitchFamily="18" charset="0"/>
              <a:cs typeface="Times New Roman" pitchFamily="18" charset="0"/>
            </a:endParaRPr>
          </a:p>
          <a:p>
            <a:endParaRPr lang="en-IN" sz="2400" b="1" dirty="0" smtClean="0">
              <a:latin typeface="Times New Roman" pitchFamily="18" charset="0"/>
              <a:cs typeface="Times New Roman" pitchFamily="18" charset="0"/>
            </a:endParaRPr>
          </a:p>
          <a:p>
            <a:endParaRPr lang="en-IN" sz="2400" b="1"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smtClean="0"/>
          </a:p>
          <a:p>
            <a:endParaRPr lang="en-US" dirty="0"/>
          </a:p>
          <a:p>
            <a:endParaRPr lang="en-US" dirty="0" smtClean="0"/>
          </a:p>
          <a:p>
            <a:endParaRPr lang="en-US" dirty="0"/>
          </a:p>
          <a:p>
            <a:endParaRPr lang="en-US" dirty="0" smtClean="0"/>
          </a:p>
          <a:p>
            <a:endParaRPr lang="en-US" dirty="0"/>
          </a:p>
          <a:p>
            <a:endParaRPr lang="en-IN" dirty="0"/>
          </a:p>
        </p:txBody>
      </p:sp>
      <p:sp>
        <p:nvSpPr>
          <p:cNvPr id="3" name="Rectangle 2"/>
          <p:cNvSpPr/>
          <p:nvPr/>
        </p:nvSpPr>
        <p:spPr>
          <a:xfrm>
            <a:off x="467544" y="260648"/>
            <a:ext cx="8352928" cy="5355312"/>
          </a:xfrm>
          <a:prstGeom prst="rect">
            <a:avLst/>
          </a:prstGeom>
        </p:spPr>
        <p:txBody>
          <a:bodyPr wrap="square">
            <a:spAutoFit/>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IN" dirty="0"/>
          </a:p>
        </p:txBody>
      </p:sp>
      <p:sp>
        <p:nvSpPr>
          <p:cNvPr id="4" name="Rectangle 3"/>
          <p:cNvSpPr/>
          <p:nvPr/>
        </p:nvSpPr>
        <p:spPr>
          <a:xfrm>
            <a:off x="467544" y="548680"/>
            <a:ext cx="7992888" cy="6370975"/>
          </a:xfrm>
          <a:prstGeom prst="rect">
            <a:avLst/>
          </a:prstGeom>
        </p:spPr>
        <p:txBody>
          <a:bodyPr wrap="square">
            <a:spAutoFit/>
          </a:bodyPr>
          <a:lstStyle/>
          <a:p>
            <a:r>
              <a:rPr lang="en-IN" sz="2000" b="1" dirty="0" smtClean="0">
                <a:latin typeface="Times New Roman" pitchFamily="18" charset="0"/>
                <a:cs typeface="Times New Roman" pitchFamily="18" charset="0"/>
              </a:rPr>
              <a:t>4.Unenforceable</a:t>
            </a:r>
            <a:r>
              <a:rPr lang="en-IN" sz="2400" b="1" dirty="0" smtClean="0">
                <a:latin typeface="Times New Roman" pitchFamily="18" charset="0"/>
                <a:cs typeface="Times New Roman" pitchFamily="18" charset="0"/>
              </a:rPr>
              <a:t> </a:t>
            </a:r>
            <a:r>
              <a:rPr lang="en-IN" sz="2400" b="1" dirty="0">
                <a:latin typeface="Times New Roman" pitchFamily="18" charset="0"/>
                <a:cs typeface="Times New Roman" pitchFamily="18" charset="0"/>
              </a:rPr>
              <a:t>Contracts</a:t>
            </a:r>
            <a:r>
              <a:rPr lang="en-IN" sz="2400" dirty="0">
                <a:latin typeface="Times New Roman" pitchFamily="18" charset="0"/>
                <a:cs typeface="Times New Roman" pitchFamily="18" charset="0"/>
              </a:rPr>
              <a:t>:- Unenforceable contracts are rendered unenforceable by law due to some technical. The contract can’t be enforced against any of the two parties.</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For example, A agrees to sell to B 100kgs of rice for 10,000/-. But there was a huge flood in the states and all the rice crops were destroyed. Now, this contract is unenforceable and can not be enforced against either party.</a:t>
            </a:r>
          </a:p>
          <a:p>
            <a:endParaRPr lang="en-IN" sz="2400" dirty="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5. Illegal </a:t>
            </a:r>
            <a:r>
              <a:rPr lang="en-IN" sz="2400" b="1" dirty="0">
                <a:latin typeface="Times New Roman" pitchFamily="18" charset="0"/>
                <a:cs typeface="Times New Roman" pitchFamily="18" charset="0"/>
              </a:rPr>
              <a:t>Contract</a:t>
            </a:r>
            <a:r>
              <a:rPr lang="en-IN" sz="2400" dirty="0">
                <a:latin typeface="Times New Roman" pitchFamily="18" charset="0"/>
                <a:cs typeface="Times New Roman" pitchFamily="18" charset="0"/>
              </a:rPr>
              <a:t>:- An agreement that leads to one or all the parties breaking a law or not conforming to the norms of the society is deemed to be illegal by the court. A contract opposed to public policy is also illegal.</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For example, A agrees to sell narcotics to B. Although this contract has all the essential elements of a valid contract, it is still illegal.</a:t>
            </a:r>
          </a:p>
        </p:txBody>
      </p:sp>
    </p:spTree>
    <p:extLst>
      <p:ext uri="{BB962C8B-B14F-4D97-AF65-F5344CB8AC3E}">
        <p14:creationId xmlns:p14="http://schemas.microsoft.com/office/powerpoint/2010/main" val="1844574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8136904" cy="1292662"/>
          </a:xfrm>
          <a:prstGeom prst="rect">
            <a:avLst/>
          </a:prstGeom>
        </p:spPr>
        <p:txBody>
          <a:bodyPr wrap="square">
            <a:spAutoFit/>
          </a:bodyPr>
          <a:lstStyle/>
          <a:p>
            <a:endParaRPr lang="en-US" sz="2400" dirty="0" smtClean="0">
              <a:latin typeface="Times New Roman" pitchFamily="18" charset="0"/>
              <a:cs typeface="Times New Roman" pitchFamily="18" charset="0"/>
            </a:endParaRPr>
          </a:p>
          <a:p>
            <a:endParaRPr lang="en-US" dirty="0"/>
          </a:p>
          <a:p>
            <a:endParaRPr lang="en-US" dirty="0" smtClean="0"/>
          </a:p>
          <a:p>
            <a:endParaRPr lang="en-IN" dirty="0"/>
          </a:p>
        </p:txBody>
      </p:sp>
      <p:sp>
        <p:nvSpPr>
          <p:cNvPr id="3" name="Rectangle 2"/>
          <p:cNvSpPr/>
          <p:nvPr/>
        </p:nvSpPr>
        <p:spPr>
          <a:xfrm>
            <a:off x="359532" y="19650"/>
            <a:ext cx="8388932" cy="6986528"/>
          </a:xfrm>
          <a:prstGeom prst="rect">
            <a:avLst/>
          </a:prstGeom>
        </p:spPr>
        <p:txBody>
          <a:bodyPr wrap="square">
            <a:spAutoFit/>
          </a:bodyPr>
          <a:lstStyle/>
          <a:p>
            <a:pPr algn="ctr"/>
            <a:r>
              <a:rPr lang="en-US" sz="2400" b="1" dirty="0" smtClean="0">
                <a:latin typeface="Times New Roman" pitchFamily="18" charset="0"/>
                <a:cs typeface="Times New Roman" pitchFamily="18" charset="0"/>
              </a:rPr>
              <a:t>PERFORMANCE</a:t>
            </a:r>
            <a:endParaRPr lang="en-US" sz="2400" b="1" dirty="0">
              <a:latin typeface="Times New Roman" pitchFamily="18" charset="0"/>
              <a:cs typeface="Times New Roman" pitchFamily="18" charset="0"/>
            </a:endParaRPr>
          </a:p>
          <a:p>
            <a:pPr marL="285750" indent="-285750">
              <a:buFont typeface="Arial" pitchFamily="34" charset="0"/>
              <a:buChar char="•"/>
            </a:pPr>
            <a:r>
              <a:rPr lang="en-IN" sz="2400" b="1" dirty="0">
                <a:latin typeface="Times New Roman" pitchFamily="18" charset="0"/>
                <a:cs typeface="Times New Roman" pitchFamily="18" charset="0"/>
              </a:rPr>
              <a:t>1. Bilateral contract</a:t>
            </a:r>
            <a:r>
              <a:rPr lang="en-IN" sz="2400" dirty="0">
                <a:latin typeface="Times New Roman" pitchFamily="18" charset="0"/>
                <a:cs typeface="Times New Roman" pitchFamily="18" charset="0"/>
              </a:rPr>
              <a:t>:-  B</a:t>
            </a:r>
            <a:r>
              <a:rPr lang="en-IN" sz="2400" dirty="0" smtClean="0">
                <a:latin typeface="Times New Roman" pitchFamily="18" charset="0"/>
                <a:cs typeface="Times New Roman" pitchFamily="18" charset="0"/>
              </a:rPr>
              <a:t>oth </a:t>
            </a:r>
            <a:r>
              <a:rPr lang="en-IN" sz="2400" dirty="0">
                <a:latin typeface="Times New Roman" pitchFamily="18" charset="0"/>
                <a:cs typeface="Times New Roman" pitchFamily="18" charset="0"/>
              </a:rPr>
              <a:t>the parties commit to perform their respective promises </a:t>
            </a:r>
          </a:p>
          <a:p>
            <a:r>
              <a:rPr lang="en-IN" sz="2400" dirty="0" smtClean="0">
                <a:latin typeface="Times New Roman" pitchFamily="18" charset="0"/>
                <a:cs typeface="Times New Roman" pitchFamily="18" charset="0"/>
              </a:rPr>
              <a:t>Example </a:t>
            </a:r>
            <a:r>
              <a:rPr lang="en-IN" sz="2400" dirty="0">
                <a:latin typeface="Times New Roman" pitchFamily="18" charset="0"/>
                <a:cs typeface="Times New Roman" pitchFamily="18" charset="0"/>
              </a:rPr>
              <a:t>: A offers to sell his fiat car to B for Rs.1,00,000 on acceptance of A’s offer by B, there is a promise by A to Sell the car and there is a promise by B to purchase the car there are two promise.</a:t>
            </a:r>
          </a:p>
          <a:p>
            <a:endParaRPr lang="en-IN" sz="2400" dirty="0">
              <a:latin typeface="Times New Roman" pitchFamily="18" charset="0"/>
              <a:cs typeface="Times New Roman" pitchFamily="18" charset="0"/>
            </a:endParaRPr>
          </a:p>
          <a:p>
            <a:pPr marL="285750" indent="-285750">
              <a:buFont typeface="Arial" pitchFamily="34" charset="0"/>
              <a:buChar char="•"/>
            </a:pPr>
            <a:r>
              <a:rPr lang="en-IN" sz="2400" b="1" dirty="0" smtClean="0">
                <a:latin typeface="Times New Roman" pitchFamily="18" charset="0"/>
                <a:cs typeface="Times New Roman" pitchFamily="18" charset="0"/>
              </a:rPr>
              <a:t>2.Unilateral </a:t>
            </a:r>
            <a:r>
              <a:rPr lang="en-IN" sz="2400" b="1" dirty="0">
                <a:latin typeface="Times New Roman" pitchFamily="18" charset="0"/>
                <a:cs typeface="Times New Roman" pitchFamily="18" charset="0"/>
              </a:rPr>
              <a:t>contract</a:t>
            </a:r>
            <a:r>
              <a:rPr lang="en-IN" sz="2400" dirty="0">
                <a:latin typeface="Times New Roman" pitchFamily="18" charset="0"/>
                <a:cs typeface="Times New Roman" pitchFamily="18" charset="0"/>
              </a:rPr>
              <a:t>:- A unilateral contract is a one sided contract in which only one party has to perform his promise or obligation party has to perform his promise or obligation to do or forbear</a:t>
            </a:r>
            <a:r>
              <a:rPr lang="en-IN"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Example :- A wants to get his room painted. He offers Rs.500 to B for this purpose B says to A “ if I have spare time on next Sunday I will paint your room”. There is a promise by A to pay </a:t>
            </a:r>
            <a:r>
              <a:rPr lang="en-IN" sz="2400" dirty="0" err="1">
                <a:latin typeface="Times New Roman" pitchFamily="18" charset="0"/>
                <a:cs typeface="Times New Roman" pitchFamily="18" charset="0"/>
              </a:rPr>
              <a:t>Rs</a:t>
            </a:r>
            <a:r>
              <a:rPr lang="en-IN" sz="2400" dirty="0">
                <a:latin typeface="Times New Roman" pitchFamily="18" charset="0"/>
                <a:cs typeface="Times New Roman" pitchFamily="18" charset="0"/>
              </a:rPr>
              <a:t> 500 to B. If B is able to spare time to paint A’s room. However there is no promise by B to Paint the house. There is only one </a:t>
            </a:r>
            <a:r>
              <a:rPr lang="en-IN" sz="2400" dirty="0" smtClean="0">
                <a:latin typeface="Times New Roman" pitchFamily="18" charset="0"/>
                <a:cs typeface="Times New Roman" pitchFamily="18" charset="0"/>
              </a:rPr>
              <a:t>promise</a:t>
            </a:r>
            <a:r>
              <a:rPr lang="en-IN"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84498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474345"/>
            <a:ext cx="4572000" cy="2308324"/>
          </a:xfrm>
          <a:prstGeom prst="rect">
            <a:avLst/>
          </a:prstGeom>
        </p:spPr>
        <p:txBody>
          <a:bodyPr>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IN" dirty="0"/>
          </a:p>
        </p:txBody>
      </p:sp>
      <p:sp>
        <p:nvSpPr>
          <p:cNvPr id="4" name="Rectangle 3"/>
          <p:cNvSpPr/>
          <p:nvPr/>
        </p:nvSpPr>
        <p:spPr>
          <a:xfrm>
            <a:off x="755576" y="620688"/>
            <a:ext cx="7920880" cy="4524315"/>
          </a:xfrm>
          <a:prstGeom prst="rect">
            <a:avLst/>
          </a:prstGeom>
        </p:spPr>
        <p:txBody>
          <a:bodyPr wrap="square">
            <a:spAutoFit/>
          </a:bodyPr>
          <a:lstStyle/>
          <a:p>
            <a:r>
              <a:rPr lang="en-IN" sz="2400" b="1" dirty="0" smtClean="0">
                <a:latin typeface="Times New Roman" pitchFamily="18" charset="0"/>
                <a:cs typeface="Times New Roman" pitchFamily="18" charset="0"/>
              </a:rPr>
              <a:t>3. Executed </a:t>
            </a:r>
            <a:r>
              <a:rPr lang="en-IN" sz="2400" b="1" dirty="0">
                <a:latin typeface="Times New Roman" pitchFamily="18" charset="0"/>
                <a:cs typeface="Times New Roman" pitchFamily="18" charset="0"/>
              </a:rPr>
              <a:t>contract :- </a:t>
            </a:r>
            <a:r>
              <a:rPr lang="en-IN" sz="2400" dirty="0">
                <a:latin typeface="Times New Roman" pitchFamily="18" charset="0"/>
                <a:cs typeface="Times New Roman" pitchFamily="18" charset="0"/>
              </a:rPr>
              <a:t>A contract in which both the parties have fulfilled their obligations under the contract.</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Example: A contracts to buy a car from B by paying cash, B instantly delivers his car.</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4</a:t>
            </a:r>
            <a:r>
              <a:rPr lang="en-IN" sz="2400" b="1" dirty="0" smtClean="0">
                <a:latin typeface="Times New Roman" pitchFamily="18" charset="0"/>
                <a:cs typeface="Times New Roman" pitchFamily="18" charset="0"/>
              </a:rPr>
              <a:t>. </a:t>
            </a:r>
            <a:r>
              <a:rPr lang="en-IN" sz="2400" b="1" dirty="0" err="1">
                <a:latin typeface="Times New Roman" pitchFamily="18" charset="0"/>
                <a:cs typeface="Times New Roman" pitchFamily="18" charset="0"/>
              </a:rPr>
              <a:t>Executory</a:t>
            </a:r>
            <a:r>
              <a:rPr lang="en-IN" sz="2400" b="1" dirty="0">
                <a:latin typeface="Times New Roman" pitchFamily="18" charset="0"/>
                <a:cs typeface="Times New Roman" pitchFamily="18" charset="0"/>
              </a:rPr>
              <a:t> contract:- </a:t>
            </a:r>
            <a:r>
              <a:rPr lang="en-IN" sz="2400" dirty="0">
                <a:latin typeface="Times New Roman" pitchFamily="18" charset="0"/>
                <a:cs typeface="Times New Roman" pitchFamily="18" charset="0"/>
              </a:rPr>
              <a:t>A contract in which both the parties have still to fulfilled their obligations.</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Example : D agrees to buy V’s cycle by promising to pay cash on 15th July. V agrees to deliver the cycle on 20th July.</a:t>
            </a: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764013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208912" cy="7109639"/>
          </a:xfrm>
          <a:prstGeom prst="rect">
            <a:avLst/>
          </a:prstGeom>
        </p:spPr>
        <p:txBody>
          <a:bodyPr wrap="square">
            <a:spAutoFit/>
          </a:bodyPr>
          <a:lstStyle/>
          <a:p>
            <a:pPr marL="457200" indent="-457200">
              <a:buFont typeface="+mj-lt"/>
              <a:buAutoNum type="arabicPeriod"/>
            </a:pPr>
            <a:endParaRPr lang="en-IN" sz="2400" b="1" dirty="0" smtClean="0">
              <a:latin typeface="Times New Roman" pitchFamily="18" charset="0"/>
              <a:cs typeface="Times New Roman" pitchFamily="18" charset="0"/>
            </a:endParaRPr>
          </a:p>
          <a:p>
            <a:pPr algn="ctr"/>
            <a:r>
              <a:rPr lang="en-IN" sz="2400" b="1" dirty="0" smtClean="0">
                <a:latin typeface="Times New Roman" pitchFamily="18" charset="0"/>
                <a:cs typeface="Times New Roman" pitchFamily="18" charset="0"/>
              </a:rPr>
              <a:t>FORMATION</a:t>
            </a:r>
          </a:p>
          <a:p>
            <a:pPr algn="ctr"/>
            <a:endParaRPr lang="en-IN" sz="2400" b="1" dirty="0" smtClean="0">
              <a:latin typeface="Times New Roman" pitchFamily="18" charset="0"/>
              <a:cs typeface="Times New Roman" pitchFamily="18" charset="0"/>
            </a:endParaRPr>
          </a:p>
          <a:p>
            <a:pPr marL="457200" indent="-457200">
              <a:buFont typeface="+mj-lt"/>
              <a:buAutoNum type="arabicPeriod"/>
            </a:pPr>
            <a:r>
              <a:rPr lang="en-IN" sz="2400" b="1" dirty="0" smtClean="0">
                <a:latin typeface="Times New Roman" pitchFamily="18" charset="0"/>
                <a:cs typeface="Times New Roman" pitchFamily="18" charset="0"/>
              </a:rPr>
              <a:t>Express </a:t>
            </a:r>
            <a:r>
              <a:rPr lang="en-IN" sz="2400" b="1" dirty="0">
                <a:latin typeface="Times New Roman" pitchFamily="18" charset="0"/>
                <a:cs typeface="Times New Roman" pitchFamily="18" charset="0"/>
              </a:rPr>
              <a:t>Contract </a:t>
            </a:r>
            <a:r>
              <a:rPr lang="en-IN" sz="2400" dirty="0">
                <a:latin typeface="Times New Roman" pitchFamily="18" charset="0"/>
                <a:cs typeface="Times New Roman" pitchFamily="18" charset="0"/>
              </a:rPr>
              <a:t>– by words -spoken or </a:t>
            </a:r>
            <a:r>
              <a:rPr lang="en-IN" sz="2400" dirty="0" smtClean="0">
                <a:latin typeface="Times New Roman" pitchFamily="18" charset="0"/>
                <a:cs typeface="Times New Roman" pitchFamily="18" charset="0"/>
              </a:rPr>
              <a:t>written.</a:t>
            </a:r>
          </a:p>
          <a:p>
            <a:r>
              <a:rPr lang="en-IN" sz="2400" dirty="0">
                <a:latin typeface="Times New Roman" pitchFamily="18" charset="0"/>
                <a:cs typeface="Times New Roman" pitchFamily="18" charset="0"/>
              </a:rPr>
              <a:t>The contracts are made by the use of words or are written. </a:t>
            </a:r>
            <a:r>
              <a:rPr lang="en-IN" sz="2400" dirty="0" smtClean="0">
                <a:latin typeface="Times New Roman" pitchFamily="18" charset="0"/>
                <a:cs typeface="Times New Roman" pitchFamily="18" charset="0"/>
              </a:rPr>
              <a:t>Forming </a:t>
            </a:r>
            <a:r>
              <a:rPr lang="en-IN" sz="2400" dirty="0">
                <a:latin typeface="Times New Roman" pitchFamily="18" charset="0"/>
                <a:cs typeface="Times New Roman" pitchFamily="18" charset="0"/>
              </a:rPr>
              <a:t>of conditions is done by either of these methods while making a contract</a:t>
            </a:r>
            <a:r>
              <a:rPr lang="en-IN"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A offers B to sell his house for 70,000 and B agrees to buy and make a written contract then it will be a type of express </a:t>
            </a:r>
            <a:r>
              <a:rPr lang="en-IN" sz="2400" dirty="0" smtClean="0">
                <a:latin typeface="Times New Roman" pitchFamily="18" charset="0"/>
                <a:cs typeface="Times New Roman" pitchFamily="18" charset="0"/>
              </a:rPr>
              <a:t>contract</a:t>
            </a:r>
          </a:p>
          <a:p>
            <a:endParaRPr lang="en-IN" sz="2400" dirty="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2. implied </a:t>
            </a:r>
            <a:r>
              <a:rPr lang="en-IN" sz="2400" b="1" dirty="0">
                <a:latin typeface="Times New Roman" pitchFamily="18" charset="0"/>
                <a:cs typeface="Times New Roman" pitchFamily="18" charset="0"/>
              </a:rPr>
              <a:t>Contract </a:t>
            </a:r>
            <a:r>
              <a:rPr lang="en-IN" sz="2400" dirty="0" smtClean="0">
                <a:latin typeface="Times New Roman" pitchFamily="18" charset="0"/>
                <a:cs typeface="Times New Roman" pitchFamily="18" charset="0"/>
              </a:rPr>
              <a:t>–</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Contracts </a:t>
            </a:r>
            <a:r>
              <a:rPr lang="en-IN" sz="2400" dirty="0">
                <a:latin typeface="Times New Roman" pitchFamily="18" charset="0"/>
                <a:cs typeface="Times New Roman" pitchFamily="18" charset="0"/>
              </a:rPr>
              <a:t>made by the use of gestures or actions are known as implied contracts. A contract need not be formal or expressed all the time. </a:t>
            </a:r>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3. Quasi </a:t>
            </a:r>
            <a:r>
              <a:rPr lang="en-IN" sz="2400" b="1" dirty="0">
                <a:latin typeface="Times New Roman" pitchFamily="18" charset="0"/>
                <a:cs typeface="Times New Roman" pitchFamily="18" charset="0"/>
              </a:rPr>
              <a:t>Contract </a:t>
            </a:r>
            <a:r>
              <a:rPr lang="en-IN" sz="2400" dirty="0">
                <a:latin typeface="Times New Roman" pitchFamily="18" charset="0"/>
                <a:cs typeface="Times New Roman" pitchFamily="18" charset="0"/>
              </a:rPr>
              <a:t>–no person should enjoy benefit at the cost of others.</a:t>
            </a:r>
          </a:p>
          <a:p>
            <a:endParaRPr lang="en-IN" sz="2400" dirty="0" smtClean="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967749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848872" cy="5539978"/>
          </a:xfrm>
          <a:prstGeom prst="rect">
            <a:avLst/>
          </a:prstGeom>
        </p:spPr>
        <p:txBody>
          <a:bodyPr wrap="square">
            <a:spAutoFit/>
          </a:bodyPr>
          <a:lstStyle/>
          <a:p>
            <a:endParaRPr lang="en-US" dirty="0" smtClean="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a:p>
            <a:pPr algn="ctr"/>
            <a:r>
              <a:rPr lang="en-US" sz="3600" b="1" dirty="0" smtClean="0">
                <a:latin typeface="Times New Roman" pitchFamily="18" charset="0"/>
                <a:cs typeface="Times New Roman" pitchFamily="18" charset="0"/>
              </a:rPr>
              <a:t>consideration</a:t>
            </a:r>
            <a:endParaRPr lang="en-US" sz="2000" b="1" dirty="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Definition</a:t>
            </a:r>
            <a:endParaRPr lang="en-US" sz="2000" dirty="0">
              <a:latin typeface="Times New Roman" pitchFamily="18" charset="0"/>
              <a:cs typeface="Times New Roman" pitchFamily="18" charset="0"/>
            </a:endParaRPr>
          </a:p>
          <a:p>
            <a:pPr algn="just">
              <a:lnSpc>
                <a:spcPct val="150000"/>
              </a:lnSpc>
            </a:pPr>
            <a:r>
              <a:rPr lang="en-US" sz="2000" dirty="0">
                <a:latin typeface="Times New Roman" pitchFamily="18" charset="0"/>
                <a:cs typeface="Times New Roman" pitchFamily="18" charset="0"/>
              </a:rPr>
              <a:t>Section 2(d) of Indian Contract Act ; ‘</a:t>
            </a:r>
            <a:r>
              <a:rPr lang="en-US" sz="2000" dirty="0">
                <a:solidFill>
                  <a:srgbClr val="FF0000"/>
                </a:solidFill>
                <a:latin typeface="Times New Roman" pitchFamily="18" charset="0"/>
                <a:cs typeface="Times New Roman" pitchFamily="18" charset="0"/>
              </a:rPr>
              <a:t>when at the desire of the promisor, the </a:t>
            </a:r>
            <a:r>
              <a:rPr lang="en-US" sz="2000" dirty="0" err="1">
                <a:solidFill>
                  <a:srgbClr val="FF0000"/>
                </a:solidFill>
                <a:latin typeface="Times New Roman" pitchFamily="18" charset="0"/>
                <a:cs typeface="Times New Roman" pitchFamily="18" charset="0"/>
              </a:rPr>
              <a:t>promisee</a:t>
            </a:r>
            <a:r>
              <a:rPr lang="en-US" sz="2000" dirty="0">
                <a:solidFill>
                  <a:srgbClr val="FF0000"/>
                </a:solidFill>
                <a:latin typeface="Times New Roman" pitchFamily="18" charset="0"/>
                <a:cs typeface="Times New Roman" pitchFamily="18" charset="0"/>
              </a:rPr>
              <a:t> or any other person has done or abstained from doing ,or does or abstains from doing ,or promises to do or to abstain from doing something ,such act or abstinence or promise is called a consideration for the promise</a:t>
            </a:r>
            <a:r>
              <a:rPr lang="en-US" sz="2000" dirty="0">
                <a:latin typeface="Times New Roman" pitchFamily="18" charset="0"/>
                <a:cs typeface="Times New Roman" pitchFamily="18" charset="0"/>
              </a:rPr>
              <a:t>.’ example: A agrees to sell his home to B for Rs10,00,000.here B’s promise to pay Rs1000000 is the consideration for A’s promise to sell the home and A’s to sell the home is the consideration for B’s promise to pay  rs1000000</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274309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6632"/>
            <a:ext cx="8496944" cy="4801314"/>
          </a:xfrm>
          <a:prstGeom prst="rect">
            <a:avLst/>
          </a:prstGeom>
        </p:spPr>
        <p:txBody>
          <a:bodyPr wrap="square">
            <a:spAutoFit/>
          </a:bodyPr>
          <a:lstStyle/>
          <a:p>
            <a:endParaRPr lang="en-IN" dirty="0"/>
          </a:p>
          <a:p>
            <a:endParaRPr lang="en-IN"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5" name="Rectangle 4"/>
          <p:cNvSpPr/>
          <p:nvPr/>
        </p:nvSpPr>
        <p:spPr>
          <a:xfrm>
            <a:off x="755576" y="548680"/>
            <a:ext cx="7056784" cy="3046988"/>
          </a:xfrm>
          <a:prstGeom prst="rect">
            <a:avLst/>
          </a:prstGeom>
        </p:spPr>
        <p:txBody>
          <a:bodyPr wrap="square">
            <a:spAutoFit/>
          </a:bodyPr>
          <a:lstStyle/>
          <a:p>
            <a:endParaRPr lang="en-IN"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IN" dirty="0"/>
          </a:p>
        </p:txBody>
      </p:sp>
      <p:sp>
        <p:nvSpPr>
          <p:cNvPr id="3" name="Rectangle 2"/>
          <p:cNvSpPr/>
          <p:nvPr/>
        </p:nvSpPr>
        <p:spPr>
          <a:xfrm>
            <a:off x="467544" y="548680"/>
            <a:ext cx="8424936" cy="5693866"/>
          </a:xfrm>
          <a:prstGeom prst="rect">
            <a:avLst/>
          </a:prstGeom>
        </p:spPr>
        <p:txBody>
          <a:bodyPr wrap="square">
            <a:spAutoFit/>
          </a:bodyPr>
          <a:lstStyle/>
          <a:p>
            <a:pPr algn="ctr"/>
            <a:r>
              <a:rPr lang="en-US" sz="2800" dirty="0">
                <a:latin typeface="Times New Roman" pitchFamily="18" charset="0"/>
                <a:cs typeface="Times New Roman" pitchFamily="18" charset="0"/>
              </a:rPr>
              <a:t>Four components from </a:t>
            </a:r>
            <a:r>
              <a:rPr lang="en-US" sz="2800" dirty="0" smtClean="0">
                <a:latin typeface="Times New Roman" pitchFamily="18" charset="0"/>
                <a:cs typeface="Times New Roman" pitchFamily="18" charset="0"/>
              </a:rPr>
              <a:t>definition</a:t>
            </a:r>
          </a:p>
          <a:p>
            <a:pPr algn="ctr"/>
            <a:endParaRPr lang="en-US" sz="2800" dirty="0">
              <a:latin typeface="Times New Roman" pitchFamily="18" charset="0"/>
              <a:cs typeface="Times New Roman" pitchFamily="18" charset="0"/>
            </a:endParaRPr>
          </a:p>
          <a:p>
            <a:pPr marL="342900" indent="-342900">
              <a:buFont typeface="Arial" panose="020B0604020202020204" pitchFamily="34" charset="0"/>
              <a:buChar char="•"/>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act or abstinence or promise which forms the consideration for the promise, must be done at </a:t>
            </a:r>
            <a:r>
              <a:rPr lang="en-US" sz="2800" dirty="0">
                <a:solidFill>
                  <a:srgbClr val="FF0000"/>
                </a:solidFill>
                <a:latin typeface="Times New Roman" pitchFamily="18" charset="0"/>
                <a:cs typeface="Times New Roman" pitchFamily="18" charset="0"/>
              </a:rPr>
              <a:t>the desire of the </a:t>
            </a:r>
            <a:r>
              <a:rPr lang="en-US" sz="2800" dirty="0" smtClean="0">
                <a:solidFill>
                  <a:srgbClr val="FF0000"/>
                </a:solidFill>
                <a:latin typeface="Times New Roman" pitchFamily="18" charset="0"/>
                <a:cs typeface="Times New Roman" pitchFamily="18" charset="0"/>
              </a:rPr>
              <a:t>promisor</a:t>
            </a:r>
          </a:p>
          <a:p>
            <a:endParaRPr lang="en-US" sz="2800" dirty="0">
              <a:solidFill>
                <a:srgbClr val="FF0000"/>
              </a:solidFill>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It must be done </a:t>
            </a:r>
            <a:r>
              <a:rPr lang="en-US" sz="2800" dirty="0">
                <a:solidFill>
                  <a:srgbClr val="FF0000"/>
                </a:solidFill>
                <a:latin typeface="Times New Roman" pitchFamily="18" charset="0"/>
                <a:cs typeface="Times New Roman" pitchFamily="18" charset="0"/>
              </a:rPr>
              <a:t>by the </a:t>
            </a:r>
            <a:r>
              <a:rPr lang="en-US" sz="2800" dirty="0" err="1">
                <a:solidFill>
                  <a:srgbClr val="FF0000"/>
                </a:solidFill>
                <a:latin typeface="Times New Roman" pitchFamily="18" charset="0"/>
                <a:cs typeface="Times New Roman" pitchFamily="18" charset="0"/>
              </a:rPr>
              <a:t>promisee</a:t>
            </a:r>
            <a:r>
              <a:rPr lang="en-US" sz="2800" dirty="0">
                <a:solidFill>
                  <a:srgbClr val="FF0000"/>
                </a:solidFill>
                <a:latin typeface="Times New Roman" pitchFamily="18" charset="0"/>
                <a:cs typeface="Times New Roman" pitchFamily="18" charset="0"/>
              </a:rPr>
              <a:t> or any other </a:t>
            </a:r>
            <a:r>
              <a:rPr lang="en-US" sz="2800" dirty="0" smtClean="0">
                <a:solidFill>
                  <a:srgbClr val="FF0000"/>
                </a:solidFill>
                <a:latin typeface="Times New Roman" pitchFamily="18" charset="0"/>
                <a:cs typeface="Times New Roman" pitchFamily="18" charset="0"/>
              </a:rPr>
              <a:t>person</a:t>
            </a:r>
          </a:p>
          <a:p>
            <a:endParaRPr lang="en-US" sz="2800" dirty="0">
              <a:solidFill>
                <a:srgbClr val="FF0000"/>
              </a:solidFill>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It may have been already </a:t>
            </a:r>
            <a:r>
              <a:rPr lang="en-US" sz="2800" dirty="0">
                <a:solidFill>
                  <a:srgbClr val="FF0000"/>
                </a:solidFill>
                <a:latin typeface="Times New Roman" pitchFamily="18" charset="0"/>
                <a:cs typeface="Times New Roman" pitchFamily="18" charset="0"/>
              </a:rPr>
              <a:t>executed or is in the process of being done or may be still </a:t>
            </a:r>
            <a:r>
              <a:rPr lang="en-US" sz="2800" dirty="0" smtClean="0">
                <a:solidFill>
                  <a:srgbClr val="FF0000"/>
                </a:solidFill>
                <a:latin typeface="Times New Roman" pitchFamily="18" charset="0"/>
                <a:cs typeface="Times New Roman" pitchFamily="18" charset="0"/>
              </a:rPr>
              <a:t>executory</a:t>
            </a:r>
          </a:p>
          <a:p>
            <a:endParaRPr lang="en-US" sz="2800" dirty="0">
              <a:solidFill>
                <a:srgbClr val="FF0000"/>
              </a:solidFill>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It must be </a:t>
            </a:r>
            <a:r>
              <a:rPr lang="en-US" sz="2800" dirty="0">
                <a:solidFill>
                  <a:srgbClr val="FF0000"/>
                </a:solidFill>
                <a:latin typeface="Times New Roman" pitchFamily="18" charset="0"/>
                <a:cs typeface="Times New Roman" pitchFamily="18" charset="0"/>
              </a:rPr>
              <a:t>something</a:t>
            </a:r>
            <a:r>
              <a:rPr lang="en-US" sz="2800" dirty="0">
                <a:latin typeface="Times New Roman" pitchFamily="18" charset="0"/>
                <a:cs typeface="Times New Roman" pitchFamily="18" charset="0"/>
              </a:rPr>
              <a:t> to which the law attaches a value</a:t>
            </a:r>
            <a:endParaRPr lang="en-IN" sz="2800" dirty="0">
              <a:latin typeface="Times New Roman" pitchFamily="18" charset="0"/>
              <a:cs typeface="Times New Roman" pitchFamily="18" charset="0"/>
            </a:endParaRPr>
          </a:p>
          <a:p>
            <a:endParaRPr lang="en-US" sz="2800" dirty="0"/>
          </a:p>
        </p:txBody>
      </p:sp>
    </p:spTree>
    <p:extLst>
      <p:ext uri="{BB962C8B-B14F-4D97-AF65-F5344CB8AC3E}">
        <p14:creationId xmlns:p14="http://schemas.microsoft.com/office/powerpoint/2010/main" val="822953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280920" cy="6066404"/>
          </a:xfrm>
          <a:prstGeom prst="rect">
            <a:avLst/>
          </a:prstGeom>
        </p:spPr>
        <p:txBody>
          <a:bodyPr wrap="square">
            <a:spAutoFit/>
          </a:bodyPr>
          <a:lstStyle/>
          <a:p>
            <a:pPr algn="ctr"/>
            <a:endParaRPr lang="en-US" sz="2800" dirty="0" smtClean="0">
              <a:latin typeface="Times New Roman" pitchFamily="18" charset="0"/>
              <a:cs typeface="Times New Roman" pitchFamily="18" charset="0"/>
            </a:endParaRPr>
          </a:p>
          <a:p>
            <a:pPr algn="ctr"/>
            <a:endParaRPr lang="en-US" sz="2800" dirty="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Essentials </a:t>
            </a:r>
            <a:r>
              <a:rPr lang="en-US" sz="2800" dirty="0">
                <a:latin typeface="Times New Roman" pitchFamily="18" charset="0"/>
                <a:cs typeface="Times New Roman" pitchFamily="18" charset="0"/>
              </a:rPr>
              <a:t>of a valid </a:t>
            </a:r>
            <a:r>
              <a:rPr lang="en-US" sz="2800" dirty="0" smtClean="0">
                <a:latin typeface="Times New Roman" pitchFamily="18" charset="0"/>
                <a:cs typeface="Times New Roman" pitchFamily="18" charset="0"/>
              </a:rPr>
              <a:t>consideration</a:t>
            </a:r>
            <a:endParaRPr lang="en-US" sz="28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marL="342900" indent="-342900">
              <a:lnSpc>
                <a:spcPct val="150000"/>
              </a:lnSpc>
              <a:buFont typeface="Arial" panose="020B0604020202020204" pitchFamily="34" charset="0"/>
              <a:buChar char="•"/>
            </a:pPr>
            <a:r>
              <a:rPr lang="en-US" sz="2800" dirty="0">
                <a:latin typeface="Times New Roman" pitchFamily="18" charset="0"/>
                <a:cs typeface="Times New Roman" pitchFamily="18" charset="0"/>
              </a:rPr>
              <a:t>It must move at the desire of the promisor</a:t>
            </a:r>
            <a:endParaRPr lang="en-IN" sz="2800" dirty="0">
              <a:latin typeface="Times New Roman" pitchFamily="18" charset="0"/>
              <a:cs typeface="Times New Roman" pitchFamily="18" charset="0"/>
            </a:endParaRPr>
          </a:p>
          <a:p>
            <a:pPr marL="342900" indent="-342900">
              <a:lnSpc>
                <a:spcPct val="150000"/>
              </a:lnSpc>
              <a:buFont typeface="Arial" panose="020B0604020202020204" pitchFamily="34" charset="0"/>
              <a:buChar char="•"/>
            </a:pPr>
            <a:r>
              <a:rPr lang="en-IN" sz="2800" dirty="0">
                <a:latin typeface="Times New Roman" pitchFamily="18" charset="0"/>
                <a:cs typeface="Times New Roman" pitchFamily="18" charset="0"/>
              </a:rPr>
              <a:t>It may move from the </a:t>
            </a:r>
            <a:r>
              <a:rPr lang="en-IN" sz="2800" dirty="0" err="1">
                <a:latin typeface="Times New Roman" pitchFamily="18" charset="0"/>
                <a:cs typeface="Times New Roman" pitchFamily="18" charset="0"/>
              </a:rPr>
              <a:t>Promisee</a:t>
            </a:r>
            <a:r>
              <a:rPr lang="en-IN" sz="2800" dirty="0">
                <a:latin typeface="Times New Roman" pitchFamily="18" charset="0"/>
                <a:cs typeface="Times New Roman" pitchFamily="18" charset="0"/>
              </a:rPr>
              <a:t> or Any Other Person.</a:t>
            </a:r>
          </a:p>
          <a:p>
            <a:pPr marL="342900" indent="-342900">
              <a:lnSpc>
                <a:spcPct val="150000"/>
              </a:lnSpc>
              <a:buFont typeface="Arial" panose="020B0604020202020204" pitchFamily="34" charset="0"/>
              <a:buChar char="•"/>
            </a:pPr>
            <a:r>
              <a:rPr lang="en-IN" sz="2800" dirty="0">
                <a:latin typeface="Times New Roman" pitchFamily="18" charset="0"/>
                <a:cs typeface="Times New Roman" pitchFamily="18" charset="0"/>
              </a:rPr>
              <a:t>Consideration May Be Past, Present or Future</a:t>
            </a:r>
          </a:p>
          <a:p>
            <a:pPr marL="342900" lvl="0" indent="-342900">
              <a:lnSpc>
                <a:spcPct val="150000"/>
              </a:lnSpc>
              <a:buFont typeface="Arial" panose="020B0604020202020204" pitchFamily="34" charset="0"/>
              <a:buChar char="•"/>
            </a:pPr>
            <a:r>
              <a:rPr lang="en-IN" sz="2800" dirty="0">
                <a:latin typeface="Times New Roman" pitchFamily="18" charset="0"/>
                <a:cs typeface="Times New Roman" pitchFamily="18" charset="0"/>
              </a:rPr>
              <a:t>It Must Be Real, Certain and Lawful.</a:t>
            </a:r>
          </a:p>
          <a:p>
            <a:pPr marL="342900" lvl="0" indent="-342900">
              <a:lnSpc>
                <a:spcPct val="150000"/>
              </a:lnSpc>
              <a:buFont typeface="Arial" panose="020B0604020202020204" pitchFamily="34" charset="0"/>
              <a:buChar char="•"/>
            </a:pPr>
            <a:r>
              <a:rPr lang="en-IN" sz="2800" dirty="0">
                <a:latin typeface="Times New Roman" pitchFamily="18" charset="0"/>
                <a:cs typeface="Times New Roman" pitchFamily="18" charset="0"/>
              </a:rPr>
              <a:t>Consideration May Be Positive or Negative.</a:t>
            </a:r>
          </a:p>
          <a:p>
            <a:pPr marL="342900" indent="-342900">
              <a:lnSpc>
                <a:spcPct val="150000"/>
              </a:lnSpc>
              <a:buFont typeface="Arial" panose="020B0604020202020204" pitchFamily="34" charset="0"/>
              <a:buChar char="•"/>
            </a:pPr>
            <a:r>
              <a:rPr lang="en-IN" sz="2800" dirty="0">
                <a:latin typeface="Times New Roman" pitchFamily="18" charset="0"/>
                <a:cs typeface="Times New Roman" pitchFamily="18" charset="0"/>
              </a:rPr>
              <a:t>It Need Not Be Adequate.</a:t>
            </a:r>
          </a:p>
          <a:p>
            <a:pPr>
              <a:lnSpc>
                <a:spcPct val="150000"/>
              </a:lnSpc>
            </a:pPr>
            <a:endParaRPr lang="en-US" dirty="0"/>
          </a:p>
        </p:txBody>
      </p:sp>
    </p:spTree>
    <p:extLst>
      <p:ext uri="{BB962C8B-B14F-4D97-AF65-F5344CB8AC3E}">
        <p14:creationId xmlns:p14="http://schemas.microsoft.com/office/powerpoint/2010/main" val="1216783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352928" cy="6063198"/>
          </a:xfrm>
          <a:prstGeom prst="rect">
            <a:avLst/>
          </a:prstGeom>
        </p:spPr>
        <p:txBody>
          <a:bodyPr wrap="square">
            <a:spAutoFit/>
          </a:bodyPr>
          <a:lstStyle/>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lgn="ctr"/>
            <a:r>
              <a:rPr lang="en-US" sz="2800" dirty="0">
                <a:latin typeface="Times New Roman" pitchFamily="18" charset="0"/>
                <a:cs typeface="Times New Roman" pitchFamily="18" charset="0"/>
              </a:rPr>
              <a:t>Legality of </a:t>
            </a:r>
            <a:r>
              <a:rPr lang="en-US" sz="2800" dirty="0" smtClean="0">
                <a:latin typeface="Times New Roman" pitchFamily="18" charset="0"/>
                <a:cs typeface="Times New Roman" pitchFamily="18" charset="0"/>
              </a:rPr>
              <a:t>objects</a:t>
            </a:r>
          </a:p>
          <a:p>
            <a:pPr marL="285750" indent="-285750">
              <a:lnSpc>
                <a:spcPct val="150000"/>
              </a:lnSpc>
              <a:buFont typeface="Arial" panose="020B0604020202020204" pitchFamily="34" charset="0"/>
              <a:buChar char="•"/>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order to constitute a valid contract, both consideration as well as object must be lawful; otherwise would be void.</a:t>
            </a:r>
          </a:p>
          <a:p>
            <a:pPr marL="285750" indent="-285750">
              <a:lnSpc>
                <a:spcPct val="150000"/>
              </a:lnSpc>
              <a:buFont typeface="Arial" panose="020B0604020202020204" pitchFamily="34" charset="0"/>
              <a:buChar char="•"/>
            </a:pPr>
            <a:r>
              <a:rPr lang="en-US" sz="2400" dirty="0">
                <a:latin typeface="Times New Roman" pitchFamily="18" charset="0"/>
                <a:cs typeface="Times New Roman" pitchFamily="18" charset="0"/>
              </a:rPr>
              <a:t>According to section 23,’ the consideration or object of an agreement is lawful unless it is forbidden by law; or is of such a nature that if permitted, it would defeat the provisions of any law, or is fraudulent; or involves or implies injury to the person or property of another; or the court regards it as immoral, or opposed to public.in each case of these cases , The consideration or object of an agreement is unlawful is void.</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450920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208912" cy="5262979"/>
          </a:xfrm>
          <a:prstGeom prst="rect">
            <a:avLst/>
          </a:prstGeom>
        </p:spPr>
        <p:txBody>
          <a:bodyPr wrap="square">
            <a:spAutoFit/>
          </a:bodyPr>
          <a:lstStyle/>
          <a:p>
            <a:r>
              <a:rPr lang="en-US" sz="2400" dirty="0">
                <a:solidFill>
                  <a:srgbClr val="FF0000"/>
                </a:solidFill>
                <a:latin typeface="Times New Roman" pitchFamily="18" charset="0"/>
                <a:cs typeface="Times New Roman" pitchFamily="18" charset="0"/>
              </a:rPr>
              <a:t>Forbidden by law </a:t>
            </a:r>
            <a:r>
              <a:rPr lang="en-US" sz="2400" dirty="0">
                <a:latin typeface="Times New Roman" pitchFamily="18" charset="0"/>
                <a:cs typeface="Times New Roman" pitchFamily="18" charset="0"/>
              </a:rPr>
              <a:t>–this clause refers to agreements which are declared illegal by law. If the consideration or objet for a promise is such as is forbidden by law, the agreement is void.an act or an undertaking is forbidden by law :</a:t>
            </a:r>
            <a:br>
              <a:rPr lang="en-US" sz="2400" dirty="0">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 1. when it is punishable by the criminal law of the country</a:t>
            </a:r>
            <a:br>
              <a:rPr lang="en-US" sz="2400" dirty="0">
                <a:solidFill>
                  <a:srgbClr val="FF0000"/>
                </a:solidFill>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 2. when it is prohibited by special legislation or regulation made  by a competent authority under power derived from the legislature.</a:t>
            </a:r>
            <a:br>
              <a:rPr lang="en-US" sz="2400" dirty="0">
                <a:solidFill>
                  <a:srgbClr val="FF0000"/>
                </a:solidFill>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An agreement to pay consideration to tenant to induce him to vacate  premise governed by the rent restriction  act illegal and cannot be enforced because such an act is forbidden by the said act (</a:t>
            </a:r>
            <a:r>
              <a:rPr lang="en-US" sz="2400" dirty="0" err="1">
                <a:latin typeface="Times New Roman" pitchFamily="18" charset="0"/>
                <a:cs typeface="Times New Roman" pitchFamily="18" charset="0"/>
              </a:rPr>
              <a:t>Mohanchana</a:t>
            </a:r>
            <a:r>
              <a:rPr lang="en-US" sz="2400" dirty="0">
                <a:latin typeface="Times New Roman" pitchFamily="18" charset="0"/>
                <a:cs typeface="Times New Roman" pitchFamily="18" charset="0"/>
              </a:rPr>
              <a:t> VS </a:t>
            </a:r>
            <a:r>
              <a:rPr lang="en-US" sz="2400" dirty="0" err="1">
                <a:latin typeface="Times New Roman" pitchFamily="18" charset="0"/>
                <a:cs typeface="Times New Roman" pitchFamily="18" charset="0"/>
              </a:rPr>
              <a:t>Manindra</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endParaRPr lang="en-US" sz="2400" dirty="0"/>
          </a:p>
        </p:txBody>
      </p:sp>
    </p:spTree>
    <p:extLst>
      <p:ext uri="{BB962C8B-B14F-4D97-AF65-F5344CB8AC3E}">
        <p14:creationId xmlns:p14="http://schemas.microsoft.com/office/powerpoint/2010/main" val="2597858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39"/>
            <a:ext cx="8208912" cy="6370975"/>
          </a:xfrm>
          <a:prstGeom prst="rect">
            <a:avLst/>
          </a:prstGeom>
        </p:spPr>
        <p:txBody>
          <a:bodyPr wrap="square">
            <a:spAutoFit/>
          </a:bodyPr>
          <a:lstStyle/>
          <a:p>
            <a:endParaRPr lang="en-US" sz="2400" dirty="0" smtClean="0">
              <a:solidFill>
                <a:srgbClr val="FF0000"/>
              </a:solidFill>
              <a:latin typeface="Times New Roman" pitchFamily="18" charset="0"/>
              <a:cs typeface="Times New Roman" pitchFamily="18" charset="0"/>
            </a:endParaRPr>
          </a:p>
          <a:p>
            <a:r>
              <a:rPr lang="en-US" sz="2400" dirty="0" smtClean="0">
                <a:solidFill>
                  <a:srgbClr val="FF0000"/>
                </a:solidFill>
                <a:latin typeface="Times New Roman" pitchFamily="18" charset="0"/>
                <a:cs typeface="Times New Roman" pitchFamily="18" charset="0"/>
              </a:rPr>
              <a:t>If </a:t>
            </a:r>
            <a:r>
              <a:rPr lang="en-US" sz="2400" dirty="0">
                <a:solidFill>
                  <a:srgbClr val="FF0000"/>
                </a:solidFill>
                <a:latin typeface="Times New Roman" pitchFamily="18" charset="0"/>
                <a:cs typeface="Times New Roman" pitchFamily="18" charset="0"/>
              </a:rPr>
              <a:t>it is of such a nature that, if permitted, it would defeat the provisions of any law.</a:t>
            </a:r>
            <a:r>
              <a:rPr lang="en-US" sz="2400" dirty="0">
                <a:latin typeface="Times New Roman" pitchFamily="18" charset="0"/>
                <a:cs typeface="Times New Roman" pitchFamily="18" charset="0"/>
              </a:rPr>
              <a:t> This clause refers to cases that ,though not directly forbidden by law, it would  indirectly lend to a violation of law, whether enacted or otherwise.eg. Hindu and Muhammadan laws</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If it is fraudulent</a:t>
            </a:r>
            <a:r>
              <a:rPr lang="en-US" sz="2400" dirty="0">
                <a:latin typeface="Times New Roman" pitchFamily="18" charset="0"/>
                <a:cs typeface="Times New Roman" pitchFamily="18" charset="0"/>
              </a:rPr>
              <a:t>- an agreement whose object or consideration is to defraud others, is unlawful and hence void</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If it involves or implies injury to the person or property of another- </a:t>
            </a:r>
            <a:r>
              <a:rPr lang="en-US" sz="2400" dirty="0">
                <a:latin typeface="Times New Roman" pitchFamily="18" charset="0"/>
                <a:cs typeface="Times New Roman" pitchFamily="18" charset="0"/>
              </a:rPr>
              <a:t>if the object or consideration of an agreement is injury to the person or property of another, it is void, being an unlawful agreement</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If the court regards it as immoral- </a:t>
            </a:r>
            <a:r>
              <a:rPr lang="en-US" sz="2400" dirty="0">
                <a:latin typeface="Times New Roman" pitchFamily="18" charset="0"/>
                <a:cs typeface="Times New Roman" pitchFamily="18" charset="0"/>
              </a:rPr>
              <a:t>an agreement whose object or consideration is immoral ,is illegal and therefore void</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solidFill>
                  <a:srgbClr val="FF0000"/>
                </a:solidFill>
                <a:latin typeface="Times New Roman" pitchFamily="18" charset="0"/>
                <a:cs typeface="Times New Roman" pitchFamily="18" charset="0"/>
              </a:rPr>
              <a:t>If the court regards it as opposed to public policy</a:t>
            </a:r>
            <a:r>
              <a:rPr lang="en-US" sz="2400" dirty="0">
                <a:latin typeface="Times New Roman" pitchFamily="18" charset="0"/>
                <a:cs typeface="Times New Roman" pitchFamily="18" charset="0"/>
              </a:rPr>
              <a:t>-an agreement is unlawful if the court regards it as opposed to public policy .</a:t>
            </a:r>
            <a:br>
              <a:rPr lang="en-US" sz="2400" dirty="0">
                <a:latin typeface="Times New Roman" pitchFamily="18" charset="0"/>
                <a:cs typeface="Times New Roman" pitchFamily="18" charset="0"/>
              </a:rPr>
            </a:br>
            <a:endParaRPr lang="en-US" sz="2400" dirty="0"/>
          </a:p>
        </p:txBody>
      </p:sp>
    </p:spTree>
    <p:extLst>
      <p:ext uri="{BB962C8B-B14F-4D97-AF65-F5344CB8AC3E}">
        <p14:creationId xmlns:p14="http://schemas.microsoft.com/office/powerpoint/2010/main" val="1057987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Introduction</a:t>
            </a:r>
            <a:br>
              <a:rPr lang="en-US"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67544" y="1196752"/>
            <a:ext cx="8229600" cy="4525963"/>
          </a:xfrm>
        </p:spPr>
        <p:txBody>
          <a:bodyPr>
            <a:normAutofit fontScale="92500" lnSpcReduction="10000"/>
          </a:bodyPr>
          <a:lstStyle/>
          <a:p>
            <a:r>
              <a:rPr lang="en-US" dirty="0" smtClean="0">
                <a:latin typeface="Times New Roman" pitchFamily="18" charset="0"/>
                <a:cs typeface="Times New Roman" pitchFamily="18" charset="0"/>
              </a:rPr>
              <a:t>Law affects every aspects of our life.</a:t>
            </a:r>
          </a:p>
          <a:p>
            <a:r>
              <a:rPr lang="en-US" dirty="0" smtClean="0">
                <a:latin typeface="Times New Roman" pitchFamily="18" charset="0"/>
                <a:cs typeface="Times New Roman" pitchFamily="18" charset="0"/>
              </a:rPr>
              <a:t>Not only governs our conduct. It influences on our lives- our birth and continues even after our death.</a:t>
            </a:r>
            <a:endParaRPr lang="en-IN" dirty="0" smtClean="0">
              <a:latin typeface="Times New Roman" pitchFamily="18" charset="0"/>
              <a:cs typeface="Times New Roman" pitchFamily="18" charset="0"/>
            </a:endParaRPr>
          </a:p>
          <a:p>
            <a:r>
              <a:rPr lang="en-US" dirty="0">
                <a:solidFill>
                  <a:srgbClr val="0070C0"/>
                </a:solidFill>
                <a:latin typeface="Times New Roman" pitchFamily="18" charset="0"/>
                <a:cs typeface="Times New Roman" pitchFamily="18" charset="0"/>
              </a:rPr>
              <a:t>From a common person’s perspective, Law may be defined as a regulating mechanism enforced by the state to control and police human conduct </a:t>
            </a:r>
            <a:r>
              <a:rPr lang="en-US" dirty="0" smtClean="0">
                <a:solidFill>
                  <a:srgbClr val="0070C0"/>
                </a:solidFill>
                <a:latin typeface="Times New Roman" pitchFamily="18" charset="0"/>
                <a:cs typeface="Times New Roman" pitchFamily="18" charset="0"/>
              </a:rPr>
              <a:t>in order </a:t>
            </a:r>
            <a:r>
              <a:rPr lang="en-US" dirty="0">
                <a:solidFill>
                  <a:srgbClr val="0070C0"/>
                </a:solidFill>
                <a:latin typeface="Times New Roman" pitchFamily="18" charset="0"/>
                <a:cs typeface="Times New Roman" pitchFamily="18" charset="0"/>
              </a:rPr>
              <a:t>to maintain peace and order in the </a:t>
            </a:r>
            <a:r>
              <a:rPr lang="en-US" dirty="0" smtClean="0">
                <a:solidFill>
                  <a:srgbClr val="0070C0"/>
                </a:solidFill>
                <a:latin typeface="Times New Roman" pitchFamily="18" charset="0"/>
                <a:cs typeface="Times New Roman" pitchFamily="18" charset="0"/>
              </a:rPr>
              <a:t>society.</a:t>
            </a:r>
          </a:p>
          <a:p>
            <a:r>
              <a:rPr lang="en-US" dirty="0" smtClean="0">
                <a:latin typeface="Times New Roman" pitchFamily="18" charset="0"/>
                <a:cs typeface="Times New Roman" pitchFamily="18" charset="0"/>
              </a:rPr>
              <a:t>Basic aim of law is the attainment of justice in the society </a:t>
            </a:r>
          </a:p>
          <a:p>
            <a:endParaRPr lang="en-US" dirty="0" smtClean="0">
              <a:solidFill>
                <a:srgbClr val="0070C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29322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136904" cy="6555641"/>
          </a:xfrm>
          <a:prstGeom prst="rect">
            <a:avLst/>
          </a:prstGeom>
        </p:spPr>
        <p:txBody>
          <a:bodyPr wrap="square">
            <a:spAutoFit/>
          </a:bodyPr>
          <a:lstStyle/>
          <a:p>
            <a:r>
              <a:rPr lang="en-US" sz="2800" dirty="0">
                <a:solidFill>
                  <a:srgbClr val="FF0000"/>
                </a:solidFill>
                <a:latin typeface="Times New Roman" pitchFamily="18" charset="0"/>
                <a:cs typeface="Times New Roman" pitchFamily="18" charset="0"/>
              </a:rPr>
              <a:t>Consent</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section 13 of Indian Contract Act defines the term consent and lays down that two or more persons are said to consent when they agree upon the same thing in the same </a:t>
            </a:r>
            <a:r>
              <a:rPr lang="en-US" sz="2800" dirty="0" err="1">
                <a:latin typeface="Times New Roman" pitchFamily="18" charset="0"/>
                <a:cs typeface="Times New Roman" pitchFamily="18" charset="0"/>
              </a:rPr>
              <a:t>sense.It</a:t>
            </a:r>
            <a:r>
              <a:rPr lang="en-US" sz="2800" dirty="0">
                <a:latin typeface="Times New Roman" pitchFamily="18" charset="0"/>
                <a:cs typeface="Times New Roman" pitchFamily="18" charset="0"/>
              </a:rPr>
              <a:t> involves identity of mind or consensus ad idem.</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a:solidFill>
                  <a:srgbClr val="FF0000"/>
                </a:solidFill>
                <a:latin typeface="Times New Roman" pitchFamily="18" charset="0"/>
                <a:cs typeface="Times New Roman" pitchFamily="18" charset="0"/>
              </a:rPr>
              <a:t>Free consent </a:t>
            </a:r>
            <a:r>
              <a:rPr lang="en-US" sz="2800" dirty="0">
                <a:latin typeface="Times New Roman" pitchFamily="18" charset="0"/>
                <a:cs typeface="Times New Roman" pitchFamily="18" charset="0"/>
              </a:rPr>
              <a:t>–defined as, section 14 lays down that, consent is said to be free, when it is not caused by –</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a. Coercion</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b. Undue influence</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c. Misrepresentation</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d. Fraud</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e. Mistake</a:t>
            </a:r>
            <a:br>
              <a:rPr lang="en-US" sz="2800" dirty="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1869318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36712"/>
            <a:ext cx="7344816" cy="3785652"/>
          </a:xfrm>
          <a:prstGeom prst="rect">
            <a:avLst/>
          </a:prstGeom>
        </p:spPr>
        <p:txBody>
          <a:bodyPr wrap="square">
            <a:spAutoFit/>
          </a:bodyPr>
          <a:lstStyle/>
          <a:p>
            <a:endParaRPr lang="en-IN" dirty="0" smtClean="0">
              <a:solidFill>
                <a:srgbClr val="FF0000"/>
              </a:solidFill>
              <a:latin typeface="Times New Roman" pitchFamily="18" charset="0"/>
              <a:cs typeface="Times New Roman" pitchFamily="18" charset="0"/>
            </a:endParaRPr>
          </a:p>
          <a:p>
            <a:endParaRPr lang="en-IN" dirty="0">
              <a:solidFill>
                <a:srgbClr val="FF0000"/>
              </a:solidFill>
              <a:latin typeface="Times New Roman" pitchFamily="18" charset="0"/>
              <a:cs typeface="Times New Roman" pitchFamily="18" charset="0"/>
            </a:endParaRPr>
          </a:p>
          <a:p>
            <a:pPr algn="ctr"/>
            <a:r>
              <a:rPr lang="en-IN" dirty="0" smtClean="0">
                <a:solidFill>
                  <a:srgbClr val="FF0000"/>
                </a:solidFill>
                <a:latin typeface="Times New Roman" pitchFamily="18" charset="0"/>
                <a:cs typeface="Times New Roman" pitchFamily="18" charset="0"/>
              </a:rPr>
              <a:t>Revocation </a:t>
            </a:r>
            <a:r>
              <a:rPr lang="en-IN" dirty="0">
                <a:solidFill>
                  <a:srgbClr val="FF0000"/>
                </a:solidFill>
                <a:latin typeface="Times New Roman" pitchFamily="18" charset="0"/>
                <a:cs typeface="Times New Roman" pitchFamily="18" charset="0"/>
              </a:rPr>
              <a:t>of </a:t>
            </a:r>
            <a:r>
              <a:rPr lang="en-IN" dirty="0" smtClean="0">
                <a:solidFill>
                  <a:srgbClr val="FF0000"/>
                </a:solidFill>
                <a:latin typeface="Times New Roman" pitchFamily="18" charset="0"/>
                <a:cs typeface="Times New Roman" pitchFamily="18" charset="0"/>
              </a:rPr>
              <a:t>offer</a:t>
            </a:r>
          </a:p>
          <a:p>
            <a:endParaRPr lang="en-IN" dirty="0">
              <a:solidFill>
                <a:srgbClr val="FF0000"/>
              </a:solidFill>
              <a:latin typeface="Times New Roman" pitchFamily="18" charset="0"/>
              <a:cs typeface="Times New Roman" pitchFamily="18" charset="0"/>
            </a:endParaRPr>
          </a:p>
          <a:p>
            <a:pPr marL="285750" indent="-285750">
              <a:buFont typeface="Arial" panose="020B0604020202020204" pitchFamily="34" charset="0"/>
              <a:buChar char="•"/>
            </a:pPr>
            <a:r>
              <a:rPr lang="en-IN" sz="2400" dirty="0">
                <a:latin typeface="Times New Roman" pitchFamily="18" charset="0"/>
                <a:cs typeface="Times New Roman" pitchFamily="18" charset="0"/>
              </a:rPr>
              <a:t>It implies taking back or withdrawing or cancelling an offer</a:t>
            </a:r>
            <a:r>
              <a:rPr lang="en-IN" sz="2400" dirty="0" smtClean="0">
                <a:latin typeface="Times New Roman" pitchFamily="18" charset="0"/>
                <a:cs typeface="Times New Roman" pitchFamily="18" charset="0"/>
              </a:rPr>
              <a:t>.</a:t>
            </a:r>
          </a:p>
          <a:p>
            <a:endParaRPr lang="en-IN" sz="2400" dirty="0">
              <a:latin typeface="Times New Roman" pitchFamily="18" charset="0"/>
              <a:cs typeface="Times New Roman" pitchFamily="18" charset="0"/>
            </a:endParaRPr>
          </a:p>
          <a:p>
            <a:pPr marL="285750" indent="-285750">
              <a:buFont typeface="Arial" panose="020B0604020202020204" pitchFamily="34" charset="0"/>
              <a:buChar char="•"/>
            </a:pPr>
            <a:r>
              <a:rPr lang="en-IN" sz="2400" dirty="0">
                <a:latin typeface="Times New Roman" pitchFamily="18" charset="0"/>
                <a:cs typeface="Times New Roman" pitchFamily="18" charset="0"/>
              </a:rPr>
              <a:t>Section 5 states , ‘a proposal may be revoked at any time before the communication of its acceptance is complete as against the proposer, but not </a:t>
            </a:r>
            <a:r>
              <a:rPr lang="en-IN" sz="2400" dirty="0" smtClean="0">
                <a:latin typeface="Times New Roman" pitchFamily="18" charset="0"/>
                <a:cs typeface="Times New Roman" pitchFamily="18" charset="0"/>
              </a:rPr>
              <a:t>afterwards</a:t>
            </a:r>
          </a:p>
          <a:p>
            <a:pPr marL="285750" indent="-285750">
              <a:buFont typeface="Arial" panose="020B0604020202020204" pitchFamily="34" charset="0"/>
              <a:buChar char="•"/>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506743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980728"/>
            <a:ext cx="7344816" cy="4062651"/>
          </a:xfrm>
          <a:prstGeom prst="rect">
            <a:avLst/>
          </a:prstGeom>
        </p:spPr>
        <p:txBody>
          <a:bodyPr wrap="square">
            <a:spAutoFit/>
          </a:bodyPr>
          <a:lstStyle/>
          <a:p>
            <a:endParaRPr lang="en-IN" dirty="0">
              <a:latin typeface="Times New Roman" pitchFamily="18" charset="0"/>
              <a:cs typeface="Times New Roman" pitchFamily="18" charset="0"/>
            </a:endParaRPr>
          </a:p>
          <a:p>
            <a:r>
              <a:rPr lang="en-IN" sz="2400" dirty="0" smtClean="0">
                <a:latin typeface="Times New Roman" pitchFamily="18" charset="0"/>
                <a:cs typeface="Times New Roman" pitchFamily="18" charset="0"/>
              </a:rPr>
              <a:t>According </a:t>
            </a:r>
            <a:r>
              <a:rPr lang="en-IN" sz="2400" dirty="0">
                <a:latin typeface="Times New Roman" pitchFamily="18" charset="0"/>
                <a:cs typeface="Times New Roman" pitchFamily="18" charset="0"/>
              </a:rPr>
              <a:t>to section 6, an offer stand lapsed when in any of the circumstances:</a:t>
            </a:r>
          </a:p>
          <a:p>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1.communicationof notice of </a:t>
            </a:r>
            <a:r>
              <a:rPr lang="en-IN" sz="2400" dirty="0" smtClean="0">
                <a:latin typeface="Times New Roman" pitchFamily="18" charset="0"/>
                <a:cs typeface="Times New Roman" pitchFamily="18" charset="0"/>
              </a:rPr>
              <a:t>revocation</a:t>
            </a: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2.Lapse of </a:t>
            </a:r>
            <a:r>
              <a:rPr lang="en-IN" sz="2400" dirty="0" smtClean="0">
                <a:latin typeface="Times New Roman" pitchFamily="18" charset="0"/>
                <a:cs typeface="Times New Roman" pitchFamily="18" charset="0"/>
              </a:rPr>
              <a:t>time</a:t>
            </a: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3.Failure to fulfil a condition precedent to acceptance</a:t>
            </a:r>
          </a:p>
          <a:p>
            <a:r>
              <a:rPr lang="en-IN" sz="2400" dirty="0">
                <a:latin typeface="Times New Roman" pitchFamily="18" charset="0"/>
                <a:cs typeface="Times New Roman" pitchFamily="18" charset="0"/>
              </a:rPr>
              <a:t>4. Death or insanity of either party</a:t>
            </a:r>
          </a:p>
          <a:p>
            <a:r>
              <a:rPr lang="en-IN" sz="2400" dirty="0">
                <a:latin typeface="Times New Roman" pitchFamily="18" charset="0"/>
                <a:cs typeface="Times New Roman" pitchFamily="18" charset="0"/>
              </a:rPr>
              <a:t>5.Refusal or counter- offer</a:t>
            </a:r>
          </a:p>
          <a:p>
            <a:r>
              <a:rPr lang="en-IN" sz="2400" dirty="0">
                <a:latin typeface="Times New Roman" pitchFamily="18" charset="0"/>
                <a:cs typeface="Times New Roman" pitchFamily="18" charset="0"/>
              </a:rPr>
              <a:t>6.Acceptance differs from the prescribed one</a:t>
            </a:r>
          </a:p>
          <a:p>
            <a:r>
              <a:rPr lang="en-IN" sz="2400" dirty="0">
                <a:latin typeface="Times New Roman" pitchFamily="18" charset="0"/>
                <a:cs typeface="Times New Roman" pitchFamily="18" charset="0"/>
              </a:rPr>
              <a:t>7.Subsequent illegally or distraction of subject matter</a:t>
            </a:r>
            <a:endParaRPr lang="en-US" sz="2400" dirty="0"/>
          </a:p>
        </p:txBody>
      </p:sp>
    </p:spTree>
    <p:extLst>
      <p:ext uri="{BB962C8B-B14F-4D97-AF65-F5344CB8AC3E}">
        <p14:creationId xmlns:p14="http://schemas.microsoft.com/office/powerpoint/2010/main" val="2274059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8136904" cy="5293757"/>
          </a:xfrm>
          <a:prstGeom prst="rect">
            <a:avLst/>
          </a:prstGeom>
        </p:spPr>
        <p:txBody>
          <a:bodyPr wrap="square">
            <a:spAutoFit/>
          </a:bodyPr>
          <a:lstStyle/>
          <a:p>
            <a:endParaRPr lang="en-IN" sz="2000" dirty="0" smtClean="0">
              <a:solidFill>
                <a:srgbClr val="FF0000"/>
              </a:solidFill>
              <a:latin typeface="Times New Roman" pitchFamily="18" charset="0"/>
              <a:cs typeface="Times New Roman" pitchFamily="18" charset="0"/>
            </a:endParaRPr>
          </a:p>
          <a:p>
            <a:r>
              <a:rPr lang="en-IN" sz="2000" dirty="0">
                <a:solidFill>
                  <a:srgbClr val="FF0000"/>
                </a:solidFill>
                <a:latin typeface="Times New Roman" pitchFamily="18" charset="0"/>
                <a:cs typeface="Times New Roman" pitchFamily="18" charset="0"/>
              </a:rPr>
              <a:t> </a:t>
            </a:r>
            <a:r>
              <a:rPr lang="en-IN" sz="2000" dirty="0" smtClean="0">
                <a:solidFill>
                  <a:srgbClr val="FF0000"/>
                </a:solidFill>
                <a:latin typeface="Times New Roman" pitchFamily="18" charset="0"/>
                <a:cs typeface="Times New Roman" pitchFamily="18" charset="0"/>
              </a:rPr>
              <a:t>  Acceptance</a:t>
            </a:r>
            <a:endParaRPr lang="en-IN" sz="2000" dirty="0">
              <a:solidFill>
                <a:srgbClr val="FF0000"/>
              </a:solidFill>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pPr marL="285750" indent="-285750">
              <a:buFont typeface="Arial" pitchFamily="34" charset="0"/>
              <a:buChar char="•"/>
            </a:pPr>
            <a:r>
              <a:rPr lang="en-IN" sz="2000" dirty="0">
                <a:latin typeface="Times New Roman" pitchFamily="18" charset="0"/>
                <a:cs typeface="Times New Roman" pitchFamily="18" charset="0"/>
              </a:rPr>
              <a:t>Manifestation of assent to the term of offer.</a:t>
            </a:r>
          </a:p>
          <a:p>
            <a:pPr marL="285750" indent="-285750">
              <a:buFont typeface="Arial" pitchFamily="34" charset="0"/>
              <a:buChar char="•"/>
            </a:pPr>
            <a:r>
              <a:rPr lang="en-IN" sz="2000" dirty="0">
                <a:latin typeface="Times New Roman" pitchFamily="18" charset="0"/>
                <a:cs typeface="Times New Roman" pitchFamily="18" charset="0"/>
              </a:rPr>
              <a:t>Section 2(b) defines acceptance as ,when the person to whom the proposal is made signifies his assent thereto  the proposal is said to be accepted.</a:t>
            </a:r>
          </a:p>
          <a:p>
            <a:pPr marL="285750" indent="-285750">
              <a:buFont typeface="Arial" pitchFamily="34" charset="0"/>
              <a:buChar char="•"/>
            </a:pPr>
            <a:r>
              <a:rPr lang="en-IN" sz="2000" dirty="0">
                <a:latin typeface="Times New Roman" pitchFamily="18" charset="0"/>
                <a:cs typeface="Times New Roman" pitchFamily="18" charset="0"/>
              </a:rPr>
              <a:t>It may be in the form of oral or written.</a:t>
            </a:r>
          </a:p>
          <a:p>
            <a:endParaRPr lang="en-IN" sz="2000" dirty="0">
              <a:latin typeface="Times New Roman" pitchFamily="18" charset="0"/>
              <a:cs typeface="Times New Roman" pitchFamily="18" charset="0"/>
            </a:endParaRPr>
          </a:p>
          <a:p>
            <a:r>
              <a:rPr lang="en-IN" sz="2000" dirty="0" smtClean="0">
                <a:solidFill>
                  <a:srgbClr val="FF0000"/>
                </a:solidFill>
                <a:latin typeface="Times New Roman" pitchFamily="18" charset="0"/>
                <a:cs typeface="Times New Roman" pitchFamily="18" charset="0"/>
              </a:rPr>
              <a:t>   Legal </a:t>
            </a:r>
            <a:r>
              <a:rPr lang="en-IN" sz="2000" dirty="0">
                <a:solidFill>
                  <a:srgbClr val="FF0000"/>
                </a:solidFill>
                <a:latin typeface="Times New Roman" pitchFamily="18" charset="0"/>
                <a:cs typeface="Times New Roman" pitchFamily="18" charset="0"/>
              </a:rPr>
              <a:t>rule governing an acceptance</a:t>
            </a:r>
          </a:p>
          <a:p>
            <a:pPr marL="285750" indent="-285750">
              <a:buFont typeface="Arial" pitchFamily="34" charset="0"/>
              <a:buChar char="•"/>
            </a:pPr>
            <a:r>
              <a:rPr lang="en-IN" sz="2000" dirty="0">
                <a:latin typeface="Times New Roman" pitchFamily="18" charset="0"/>
                <a:cs typeface="Times New Roman" pitchFamily="18" charset="0"/>
              </a:rPr>
              <a:t>It should be made by the offeree</a:t>
            </a:r>
          </a:p>
          <a:p>
            <a:pPr marL="285750" indent="-285750">
              <a:buFont typeface="Arial" pitchFamily="34" charset="0"/>
              <a:buChar char="•"/>
            </a:pPr>
            <a:r>
              <a:rPr lang="en-IN" sz="2000" dirty="0">
                <a:latin typeface="Times New Roman" pitchFamily="18" charset="0"/>
                <a:cs typeface="Times New Roman" pitchFamily="18" charset="0"/>
              </a:rPr>
              <a:t>It should be unconditional</a:t>
            </a:r>
          </a:p>
          <a:p>
            <a:pPr marL="285750" indent="-285750">
              <a:buFont typeface="Arial" pitchFamily="34" charset="0"/>
              <a:buChar char="•"/>
            </a:pPr>
            <a:r>
              <a:rPr lang="en-IN" sz="2000" dirty="0">
                <a:latin typeface="Times New Roman" pitchFamily="18" charset="0"/>
                <a:cs typeface="Times New Roman" pitchFamily="18" charset="0"/>
              </a:rPr>
              <a:t>It should be communicated to the </a:t>
            </a:r>
            <a:r>
              <a:rPr lang="en-IN" sz="2000" dirty="0" err="1">
                <a:latin typeface="Times New Roman" pitchFamily="18" charset="0"/>
                <a:cs typeface="Times New Roman" pitchFamily="18" charset="0"/>
              </a:rPr>
              <a:t>offeror</a:t>
            </a:r>
            <a:endParaRPr lang="en-IN" sz="2000" dirty="0">
              <a:latin typeface="Times New Roman" pitchFamily="18" charset="0"/>
              <a:cs typeface="Times New Roman" pitchFamily="18" charset="0"/>
            </a:endParaRPr>
          </a:p>
          <a:p>
            <a:pPr marL="285750" indent="-285750">
              <a:buFont typeface="Arial" pitchFamily="34" charset="0"/>
              <a:buChar char="•"/>
            </a:pPr>
            <a:r>
              <a:rPr lang="en-IN" sz="2000" dirty="0">
                <a:latin typeface="Times New Roman" pitchFamily="18" charset="0"/>
                <a:cs typeface="Times New Roman" pitchFamily="18" charset="0"/>
              </a:rPr>
              <a:t>It may be in any form, written or oral </a:t>
            </a:r>
          </a:p>
          <a:p>
            <a:pPr marL="285750" indent="-285750">
              <a:buFont typeface="Arial" pitchFamily="34" charset="0"/>
              <a:buChar char="•"/>
            </a:pPr>
            <a:r>
              <a:rPr lang="en-IN" sz="2000" dirty="0">
                <a:latin typeface="Times New Roman" pitchFamily="18" charset="0"/>
                <a:cs typeface="Times New Roman" pitchFamily="18" charset="0"/>
              </a:rPr>
              <a:t>It should be in the mode prescribed by the </a:t>
            </a:r>
            <a:r>
              <a:rPr lang="en-IN" sz="2000" dirty="0" err="1">
                <a:latin typeface="Times New Roman" pitchFamily="18" charset="0"/>
                <a:cs typeface="Times New Roman" pitchFamily="18" charset="0"/>
              </a:rPr>
              <a:t>offeror</a:t>
            </a:r>
            <a:endParaRPr lang="en-IN" sz="2000" dirty="0">
              <a:latin typeface="Times New Roman" pitchFamily="18" charset="0"/>
              <a:cs typeface="Times New Roman" pitchFamily="18" charset="0"/>
            </a:endParaRPr>
          </a:p>
          <a:p>
            <a:pPr marL="285750" indent="-285750">
              <a:buFont typeface="Arial" pitchFamily="34" charset="0"/>
              <a:buChar char="•"/>
            </a:pPr>
            <a:r>
              <a:rPr lang="en-IN" sz="2000" dirty="0">
                <a:latin typeface="Times New Roman" pitchFamily="18" charset="0"/>
                <a:cs typeface="Times New Roman" pitchFamily="18" charset="0"/>
              </a:rPr>
              <a:t>It should be given within a reasonable time</a:t>
            </a:r>
          </a:p>
          <a:p>
            <a:pPr marL="285750" indent="-285750">
              <a:buFont typeface="Arial" pitchFamily="34" charset="0"/>
              <a:buChar char="•"/>
            </a:pPr>
            <a:r>
              <a:rPr lang="en-IN" sz="2000" dirty="0">
                <a:latin typeface="Times New Roman" pitchFamily="18" charset="0"/>
                <a:cs typeface="Times New Roman" pitchFamily="18" charset="0"/>
              </a:rPr>
              <a:t>It should be given while the offer in force.</a:t>
            </a:r>
          </a:p>
          <a:p>
            <a:pPr marL="285750" indent="-285750">
              <a:buFont typeface="Arial" pitchFamily="34" charset="0"/>
              <a:buChar char="•"/>
            </a:pPr>
            <a:endParaRPr lang="en-IN"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60274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08720"/>
            <a:ext cx="7776864" cy="4832092"/>
          </a:xfrm>
          <a:prstGeom prst="rect">
            <a:avLst/>
          </a:prstGeom>
        </p:spPr>
        <p:txBody>
          <a:bodyPr wrap="square">
            <a:spAutoFit/>
          </a:bodyPr>
          <a:lstStyle/>
          <a:p>
            <a:r>
              <a:rPr lang="en-IN" dirty="0">
                <a:solidFill>
                  <a:srgbClr val="FF0000"/>
                </a:solidFill>
                <a:latin typeface="Times New Roman" pitchFamily="18" charset="0"/>
                <a:cs typeface="Times New Roman" pitchFamily="18" charset="0"/>
              </a:rPr>
              <a:t>Communication of revocation of offer or acceptance</a:t>
            </a:r>
          </a:p>
          <a:p>
            <a:endParaRPr lang="en-IN" dirty="0">
              <a:latin typeface="Times New Roman" pitchFamily="18" charset="0"/>
              <a:cs typeface="Times New Roman" pitchFamily="18" charset="0"/>
            </a:endParaRPr>
          </a:p>
          <a:p>
            <a:pPr marL="285750" indent="-285750">
              <a:buFont typeface="Arial" pitchFamily="34" charset="0"/>
              <a:buChar char="•"/>
            </a:pPr>
            <a:r>
              <a:rPr lang="en-IN" dirty="0">
                <a:latin typeface="Times New Roman" pitchFamily="18" charset="0"/>
                <a:cs typeface="Times New Roman" pitchFamily="18" charset="0"/>
              </a:rPr>
              <a:t>It is complete for the person revoking it when the letter of revocation is posted, and for the person to whom it is made when the letter of revocation reaches him.</a:t>
            </a:r>
          </a:p>
          <a:p>
            <a:endParaRPr lang="en-US" dirty="0">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             Competence</a:t>
            </a:r>
          </a:p>
          <a:p>
            <a:endParaRPr lang="en-US" sz="2800" dirty="0">
              <a:solidFill>
                <a:srgbClr val="FF0000"/>
              </a:solidFill>
              <a:latin typeface="Times New Roman" pitchFamily="18" charset="0"/>
              <a:cs typeface="Times New Roman" pitchFamily="18" charset="0"/>
            </a:endParaRPr>
          </a:p>
          <a:p>
            <a:r>
              <a:rPr lang="en-US" sz="1600" dirty="0">
                <a:latin typeface="Times New Roman" pitchFamily="18" charset="0"/>
                <a:cs typeface="Times New Roman" pitchFamily="18" charset="0"/>
              </a:rPr>
              <a:t>‘</a:t>
            </a:r>
            <a:r>
              <a:rPr lang="en-US" dirty="0">
                <a:latin typeface="Times New Roman" pitchFamily="18" charset="0"/>
                <a:cs typeface="Times New Roman" pitchFamily="18" charset="0"/>
              </a:rPr>
              <a:t>Every person is competent to contract who is the age of majority according to the law to which he is subject ,and who is of sound mind, and is not disqualified from contracting by any law to which he is subject’- section 11</a:t>
            </a:r>
          </a:p>
          <a:p>
            <a:r>
              <a:rPr lang="en-US" dirty="0">
                <a:latin typeface="Times New Roman" pitchFamily="18" charset="0"/>
                <a:cs typeface="Times New Roman" pitchFamily="18" charset="0"/>
              </a:rPr>
              <a:t> incompetent </a:t>
            </a:r>
            <a:r>
              <a:rPr lang="en-US" dirty="0" smtClean="0">
                <a:latin typeface="Times New Roman" pitchFamily="18" charset="0"/>
                <a:cs typeface="Times New Roman" pitchFamily="18" charset="0"/>
              </a:rPr>
              <a:t>person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1.If he is a minor, according to the law to which he is subject </a:t>
            </a:r>
          </a:p>
          <a:p>
            <a:r>
              <a:rPr lang="en-US" dirty="0">
                <a:latin typeface="Times New Roman" pitchFamily="18" charset="0"/>
                <a:cs typeface="Times New Roman" pitchFamily="18" charset="0"/>
              </a:rPr>
              <a:t>2.If he is unsound mind</a:t>
            </a:r>
          </a:p>
          <a:p>
            <a:r>
              <a:rPr lang="en-US" dirty="0">
                <a:latin typeface="Times New Roman" pitchFamily="18" charset="0"/>
                <a:cs typeface="Times New Roman" pitchFamily="18" charset="0"/>
              </a:rPr>
              <a:t>3.If he is disqualified from contracting by any law to which he is subject </a:t>
            </a:r>
            <a:r>
              <a:rPr lang="en-US" sz="1600" dirty="0">
                <a:latin typeface="Times New Roman" pitchFamily="18" charset="0"/>
                <a:cs typeface="Times New Roman" pitchFamily="18" charset="0"/>
              </a:rPr>
              <a:t>.</a:t>
            </a:r>
          </a:p>
        </p:txBody>
      </p:sp>
    </p:spTree>
    <p:extLst>
      <p:ext uri="{BB962C8B-B14F-4D97-AF65-F5344CB8AC3E}">
        <p14:creationId xmlns:p14="http://schemas.microsoft.com/office/powerpoint/2010/main" val="1170583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Classification of law</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Constitutional Law</a:t>
            </a:r>
          </a:p>
          <a:p>
            <a:r>
              <a:rPr lang="en-US" dirty="0" smtClean="0">
                <a:latin typeface="Times New Roman" pitchFamily="18" charset="0"/>
                <a:cs typeface="Times New Roman" pitchFamily="18" charset="0"/>
              </a:rPr>
              <a:t>International Law</a:t>
            </a:r>
          </a:p>
          <a:p>
            <a:r>
              <a:rPr lang="en-US" dirty="0" smtClean="0">
                <a:latin typeface="Times New Roman" pitchFamily="18" charset="0"/>
                <a:cs typeface="Times New Roman" pitchFamily="18" charset="0"/>
              </a:rPr>
              <a:t>Administrative Law</a:t>
            </a:r>
          </a:p>
          <a:p>
            <a:r>
              <a:rPr lang="en-US" dirty="0" smtClean="0">
                <a:latin typeface="Times New Roman" pitchFamily="18" charset="0"/>
                <a:cs typeface="Times New Roman" pitchFamily="18" charset="0"/>
              </a:rPr>
              <a:t>Criminal Law</a:t>
            </a:r>
          </a:p>
          <a:p>
            <a:r>
              <a:rPr lang="en-US" dirty="0" smtClean="0">
                <a:latin typeface="Times New Roman" pitchFamily="18" charset="0"/>
                <a:cs typeface="Times New Roman" pitchFamily="18" charset="0"/>
              </a:rPr>
              <a:t>Civil Law</a:t>
            </a:r>
          </a:p>
          <a:p>
            <a:r>
              <a:rPr lang="en-US" dirty="0" smtClean="0">
                <a:latin typeface="Times New Roman" pitchFamily="18" charset="0"/>
                <a:cs typeface="Times New Roman" pitchFamily="18" charset="0"/>
              </a:rPr>
              <a:t>Business Law.</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29288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BUSINESS LAW</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Also known as </a:t>
            </a:r>
            <a:r>
              <a:rPr lang="en-US" dirty="0" smtClean="0">
                <a:solidFill>
                  <a:schemeClr val="accent1"/>
                </a:solidFill>
                <a:latin typeface="Times New Roman" pitchFamily="18" charset="0"/>
                <a:cs typeface="Times New Roman" pitchFamily="18" charset="0"/>
              </a:rPr>
              <a:t>Mercantile law </a:t>
            </a:r>
            <a:r>
              <a:rPr lang="en-US" dirty="0" smtClean="0">
                <a:latin typeface="Times New Roman" pitchFamily="18" charset="0"/>
                <a:cs typeface="Times New Roman" pitchFamily="18" charset="0"/>
              </a:rPr>
              <a:t>or </a:t>
            </a:r>
            <a:r>
              <a:rPr lang="en-US" dirty="0" smtClean="0">
                <a:solidFill>
                  <a:schemeClr val="accent2"/>
                </a:solidFill>
                <a:latin typeface="Times New Roman" pitchFamily="18" charset="0"/>
                <a:cs typeface="Times New Roman" pitchFamily="18" charset="0"/>
              </a:rPr>
              <a:t>Commercial law</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Not a separate branch of law, it’s a part of civil law- regulates various kinds of business transactions.</a:t>
            </a:r>
          </a:p>
          <a:p>
            <a:r>
              <a:rPr lang="en-US" dirty="0" smtClean="0">
                <a:latin typeface="Times New Roman" pitchFamily="18" charset="0"/>
                <a:cs typeface="Times New Roman" pitchFamily="18" charset="0"/>
              </a:rPr>
              <a:t>It deals with the rights and obligations of persons arising out of commercial transaction.</a:t>
            </a:r>
          </a:p>
          <a:p>
            <a:r>
              <a:rPr lang="en-US" dirty="0" smtClean="0">
                <a:latin typeface="Times New Roman" pitchFamily="18" charset="0"/>
                <a:cs typeface="Times New Roman" pitchFamily="18" charset="0"/>
              </a:rPr>
              <a:t>Includes law relating to contracts, sale of goods act, partnership, negotiable instruments, insurance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09200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Sources of business law</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English Mercantile law</a:t>
            </a:r>
          </a:p>
          <a:p>
            <a:r>
              <a:rPr lang="en-US" dirty="0" smtClean="0">
                <a:latin typeface="Times New Roman" pitchFamily="18" charset="0"/>
                <a:cs typeface="Times New Roman" pitchFamily="18" charset="0"/>
              </a:rPr>
              <a:t>Judicial decision or Law by Precedents</a:t>
            </a:r>
          </a:p>
          <a:p>
            <a:r>
              <a:rPr lang="en-US" dirty="0" smtClean="0">
                <a:latin typeface="Times New Roman" pitchFamily="18" charset="0"/>
                <a:cs typeface="Times New Roman" pitchFamily="18" charset="0"/>
              </a:rPr>
              <a:t>Indian statute law( acts enacted by Indian Legislature)</a:t>
            </a:r>
          </a:p>
          <a:p>
            <a:r>
              <a:rPr lang="en-US" dirty="0" smtClean="0">
                <a:latin typeface="Times New Roman" pitchFamily="18" charset="0"/>
                <a:cs typeface="Times New Roman" pitchFamily="18" charset="0"/>
              </a:rPr>
              <a:t>Customs and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rade </a:t>
            </a:r>
            <a:r>
              <a:rPr lang="en-US" dirty="0">
                <a:latin typeface="Times New Roman" pitchFamily="18" charset="0"/>
                <a:cs typeface="Times New Roman" pitchFamily="18" charset="0"/>
              </a:rPr>
              <a:t>U</a:t>
            </a:r>
            <a:r>
              <a:rPr lang="en-US" dirty="0" smtClean="0">
                <a:latin typeface="Times New Roman" pitchFamily="18" charset="0"/>
                <a:cs typeface="Times New Roman" pitchFamily="18" charset="0"/>
              </a:rPr>
              <a:t>sage</a:t>
            </a:r>
          </a:p>
          <a:p>
            <a:endParaRPr lang="en-US" dirty="0" smtClean="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800604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Why legal aspects of business included?</a:t>
            </a:r>
            <a:endParaRPr lang="en-IN" sz="3600" dirty="0"/>
          </a:p>
        </p:txBody>
      </p:sp>
      <p:sp>
        <p:nvSpPr>
          <p:cNvPr id="3" name="Content Placeholder 2"/>
          <p:cNvSpPr>
            <a:spLocks noGrp="1"/>
          </p:cNvSpPr>
          <p:nvPr>
            <p:ph idx="1"/>
          </p:nvPr>
        </p:nvSpPr>
        <p:spPr/>
        <p:txBody>
          <a:bodyPr/>
          <a:lstStyle/>
          <a:p>
            <a:r>
              <a:rPr lang="en-US" dirty="0" smtClean="0"/>
              <a:t>Every aspects of business occurs within a legal environment.</a:t>
            </a:r>
          </a:p>
          <a:p>
            <a:r>
              <a:rPr lang="en-US" dirty="0" smtClean="0"/>
              <a:t>Provides a practical and comprehensive framework of legal rules and principles to assist an organization.</a:t>
            </a:r>
          </a:p>
          <a:p>
            <a:r>
              <a:rPr lang="en-US" dirty="0" smtClean="0"/>
              <a:t>Ensure a sufficient level of protection.</a:t>
            </a:r>
          </a:p>
          <a:p>
            <a:endParaRPr lang="en-US" dirty="0" smtClean="0"/>
          </a:p>
          <a:p>
            <a:endParaRPr lang="en-IN" dirty="0"/>
          </a:p>
        </p:txBody>
      </p:sp>
    </p:spTree>
    <p:extLst>
      <p:ext uri="{BB962C8B-B14F-4D97-AF65-F5344CB8AC3E}">
        <p14:creationId xmlns:p14="http://schemas.microsoft.com/office/powerpoint/2010/main" val="47849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Indian Contract Act 1872</a:t>
            </a:r>
            <a:endParaRPr lang="en-IN"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600" dirty="0" smtClean="0">
                <a:latin typeface="Times New Roman" pitchFamily="18" charset="0"/>
                <a:cs typeface="Times New Roman" pitchFamily="18" charset="0"/>
              </a:rPr>
              <a:t>The Act was came into force on 1 September 1872.</a:t>
            </a:r>
          </a:p>
          <a:p>
            <a:r>
              <a:rPr lang="en-IN" sz="2600" dirty="0">
                <a:latin typeface="Times New Roman" pitchFamily="18" charset="0"/>
                <a:cs typeface="Times New Roman" pitchFamily="18" charset="0"/>
              </a:rPr>
              <a:t>It was passed and implemented to control various kinds of business and commercial contracts</a:t>
            </a:r>
            <a:r>
              <a:rPr lang="en-IN" sz="2600" dirty="0" smtClean="0">
                <a:latin typeface="Times New Roman" pitchFamily="18" charset="0"/>
                <a:cs typeface="Times New Roman" pitchFamily="18" charset="0"/>
              </a:rPr>
              <a:t>.</a:t>
            </a: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The law of contract creates </a:t>
            </a:r>
            <a:r>
              <a:rPr lang="en-US" sz="2600" i="1" dirty="0" smtClean="0">
                <a:latin typeface="Times New Roman" pitchFamily="18" charset="0"/>
                <a:cs typeface="Times New Roman" pitchFamily="18" charset="0"/>
              </a:rPr>
              <a:t>jus in </a:t>
            </a:r>
            <a:r>
              <a:rPr lang="en-US" sz="2600" i="1" dirty="0" err="1" smtClean="0">
                <a:latin typeface="Times New Roman" pitchFamily="18" charset="0"/>
                <a:cs typeface="Times New Roman" pitchFamily="18" charset="0"/>
              </a:rPr>
              <a:t>personam</a:t>
            </a:r>
            <a:r>
              <a:rPr lang="en-US" sz="2600" i="1" dirty="0" smtClean="0">
                <a:latin typeface="Times New Roman" pitchFamily="18" charset="0"/>
                <a:cs typeface="Times New Roman" pitchFamily="18" charset="0"/>
              </a:rPr>
              <a:t> not jus rem</a:t>
            </a:r>
          </a:p>
          <a:p>
            <a:r>
              <a:rPr lang="en-US" sz="2600" i="1" dirty="0" smtClean="0">
                <a:latin typeface="Times New Roman" pitchFamily="18" charset="0"/>
                <a:cs typeface="Times New Roman" pitchFamily="18" charset="0"/>
              </a:rPr>
              <a:t>Jus in </a:t>
            </a:r>
            <a:r>
              <a:rPr lang="en-US" sz="2600" i="1" dirty="0" err="1" smtClean="0">
                <a:latin typeface="Times New Roman" pitchFamily="18" charset="0"/>
                <a:cs typeface="Times New Roman" pitchFamily="18" charset="0"/>
              </a:rPr>
              <a:t>personom</a:t>
            </a:r>
            <a:r>
              <a:rPr lang="en-US" sz="2600" i="1" dirty="0" smtClean="0">
                <a:latin typeface="Times New Roman" pitchFamily="18" charset="0"/>
                <a:cs typeface="Times New Roman" pitchFamily="18" charset="0"/>
              </a:rPr>
              <a:t> means “personal right”- the right against a person or a party with whom you have entered a contract.</a:t>
            </a:r>
          </a:p>
          <a:p>
            <a:r>
              <a:rPr lang="en-US" sz="2600" i="1" dirty="0" smtClean="0">
                <a:latin typeface="Times New Roman" pitchFamily="18" charset="0"/>
                <a:cs typeface="Times New Roman" pitchFamily="18" charset="0"/>
              </a:rPr>
              <a:t>Jus in rem means that a “right to a thing”.</a:t>
            </a:r>
          </a:p>
          <a:p>
            <a:r>
              <a:rPr lang="en-US" sz="2600" i="1" dirty="0" smtClean="0">
                <a:latin typeface="Times New Roman" pitchFamily="18" charset="0"/>
                <a:cs typeface="Times New Roman" pitchFamily="18" charset="0"/>
              </a:rPr>
              <a:t>Only provides the rules and regulations for the purpose of contract.</a:t>
            </a:r>
          </a:p>
          <a:p>
            <a:pPr marL="0" indent="0">
              <a:buNone/>
            </a:pPr>
            <a:endParaRPr lang="en-US" sz="2600" i="1" dirty="0" smtClean="0"/>
          </a:p>
          <a:p>
            <a:endParaRPr lang="en-US" sz="2600" i="1" dirty="0" smtClean="0"/>
          </a:p>
          <a:p>
            <a:endParaRPr lang="en-US" i="1" dirty="0" smtClean="0"/>
          </a:p>
          <a:p>
            <a:endParaRPr lang="en-IN" dirty="0"/>
          </a:p>
        </p:txBody>
      </p:sp>
    </p:spTree>
    <p:extLst>
      <p:ext uri="{BB962C8B-B14F-4D97-AF65-F5344CB8AC3E}">
        <p14:creationId xmlns:p14="http://schemas.microsoft.com/office/powerpoint/2010/main" val="2356660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Contract</a:t>
            </a:r>
            <a:endParaRPr lang="en-IN"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40768"/>
            <a:ext cx="8229600" cy="4785395"/>
          </a:xfrm>
        </p:spPr>
        <p:txBody>
          <a:bodyPr>
            <a:normAutofit/>
          </a:bodyPr>
          <a:lstStyle/>
          <a:p>
            <a:r>
              <a:rPr lang="en-US" dirty="0" smtClean="0">
                <a:latin typeface="Times New Roman" pitchFamily="18" charset="0"/>
                <a:cs typeface="Times New Roman" pitchFamily="18" charset="0"/>
              </a:rPr>
              <a:t>A contract is an agreement enforceable by law, made between at least two parties by which rights are acquired by one and obligations are created on the part of another.</a:t>
            </a:r>
          </a:p>
          <a:p>
            <a:r>
              <a:rPr lang="en-US" dirty="0" smtClean="0">
                <a:solidFill>
                  <a:srgbClr val="C00000"/>
                </a:solidFill>
                <a:latin typeface="Times New Roman" pitchFamily="18" charset="0"/>
                <a:cs typeface="Times New Roman" pitchFamily="18" charset="0"/>
              </a:rPr>
              <a:t>Section 2(h) defines a Contract as, “ an agreement enforceable by law”.</a:t>
            </a:r>
          </a:p>
          <a:p>
            <a:r>
              <a:rPr lang="en-US" dirty="0" smtClean="0">
                <a:latin typeface="Times New Roman" pitchFamily="18" charset="0"/>
                <a:cs typeface="Times New Roman" pitchFamily="18" charset="0"/>
              </a:rPr>
              <a:t>Contract = </a:t>
            </a:r>
            <a:r>
              <a:rPr lang="en-US" u="sng" dirty="0" smtClean="0">
                <a:latin typeface="Times New Roman" pitchFamily="18" charset="0"/>
                <a:cs typeface="Times New Roman" pitchFamily="18" charset="0"/>
              </a:rPr>
              <a:t>Agreement </a:t>
            </a:r>
            <a:r>
              <a:rPr lang="en-US" dirty="0" smtClean="0">
                <a:latin typeface="Times New Roman" pitchFamily="18" charset="0"/>
                <a:cs typeface="Times New Roman" pitchFamily="18" charset="0"/>
              </a:rPr>
              <a:t>+ </a:t>
            </a:r>
            <a:r>
              <a:rPr lang="en-US" u="sng" dirty="0">
                <a:latin typeface="Times New Roman" pitchFamily="18" charset="0"/>
                <a:cs typeface="Times New Roman" pitchFamily="18" charset="0"/>
              </a:rPr>
              <a:t>L</a:t>
            </a:r>
            <a:r>
              <a:rPr lang="en-US" u="sng" dirty="0" smtClean="0">
                <a:latin typeface="Times New Roman" pitchFamily="18" charset="0"/>
                <a:cs typeface="Times New Roman" pitchFamily="18" charset="0"/>
              </a:rPr>
              <a:t>egal obligations</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endParaRPr lang="en-IN" sz="2800" dirty="0"/>
          </a:p>
        </p:txBody>
      </p:sp>
    </p:spTree>
    <p:extLst>
      <p:ext uri="{BB962C8B-B14F-4D97-AF65-F5344CB8AC3E}">
        <p14:creationId xmlns:p14="http://schemas.microsoft.com/office/powerpoint/2010/main" val="2006299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443006</TotalTime>
  <Words>2673</Words>
  <Application>Microsoft Office PowerPoint</Application>
  <PresentationFormat>On-screen Show (4:3)</PresentationFormat>
  <Paragraphs>304</Paragraphs>
  <Slides>34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Times New Roman</vt:lpstr>
      <vt:lpstr>Office Theme</vt:lpstr>
      <vt:lpstr>Legal system for Business</vt:lpstr>
      <vt:lpstr>Module 1- SOURCES OF LAW</vt:lpstr>
      <vt:lpstr>Introduction </vt:lpstr>
      <vt:lpstr>Classification of law</vt:lpstr>
      <vt:lpstr>BUSINESS LAW</vt:lpstr>
      <vt:lpstr>Sources of business law</vt:lpstr>
      <vt:lpstr>Why legal aspects of business included?</vt:lpstr>
      <vt:lpstr>Indian Contract Act 1872</vt:lpstr>
      <vt:lpstr>Contract</vt:lpstr>
      <vt:lpstr>Agreement</vt:lpstr>
      <vt:lpstr>Promise</vt:lpstr>
      <vt:lpstr>Legal obligation</vt:lpstr>
      <vt:lpstr>Difference</vt:lpstr>
      <vt:lpstr>Essential elements of a valid contract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business</dc:title>
  <dc:creator>ADMIN</dc:creator>
  <cp:lastModifiedBy>office2</cp:lastModifiedBy>
  <cp:revision>111</cp:revision>
  <dcterms:created xsi:type="dcterms:W3CDTF">2021-11-02T04:13:14Z</dcterms:created>
  <dcterms:modified xsi:type="dcterms:W3CDTF">2023-01-13T06:57:44Z</dcterms:modified>
</cp:coreProperties>
</file>